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56" r:id="rId2"/>
    <p:sldId id="297" r:id="rId3"/>
    <p:sldId id="298" r:id="rId4"/>
    <p:sldId id="311" r:id="rId5"/>
    <p:sldId id="312" r:id="rId6"/>
    <p:sldId id="313" r:id="rId7"/>
    <p:sldId id="314" r:id="rId8"/>
    <p:sldId id="317" r:id="rId9"/>
    <p:sldId id="318" r:id="rId10"/>
    <p:sldId id="315" r:id="rId11"/>
    <p:sldId id="319" r:id="rId12"/>
    <p:sldId id="320" r:id="rId13"/>
    <p:sldId id="321" r:id="rId14"/>
    <p:sldId id="316" r:id="rId15"/>
    <p:sldId id="322" r:id="rId16"/>
    <p:sldId id="300" r:id="rId17"/>
    <p:sldId id="305" r:id="rId18"/>
    <p:sldId id="306" r:id="rId19"/>
    <p:sldId id="303" r:id="rId20"/>
    <p:sldId id="307" r:id="rId21"/>
    <p:sldId id="301" r:id="rId22"/>
    <p:sldId id="323" r:id="rId23"/>
    <p:sldId id="324" r:id="rId24"/>
    <p:sldId id="325" r:id="rId25"/>
    <p:sldId id="326" r:id="rId26"/>
    <p:sldId id="327" r:id="rId27"/>
    <p:sldId id="302" r:id="rId28"/>
    <p:sldId id="310" r:id="rId29"/>
    <p:sldId id="272" r:id="rId30"/>
    <p:sldId id="273" r:id="rId31"/>
    <p:sldId id="304" r:id="rId32"/>
    <p:sldId id="308" r:id="rId33"/>
    <p:sldId id="309"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598" autoAdjust="0"/>
  </p:normalViewPr>
  <p:slideViewPr>
    <p:cSldViewPr>
      <p:cViewPr varScale="1">
        <p:scale>
          <a:sx n="93" d="100"/>
          <a:sy n="93" d="100"/>
        </p:scale>
        <p:origin x="58"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9" d="100"/>
          <a:sy n="69" d="100"/>
        </p:scale>
        <p:origin x="2522" y="55"/>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197CAB-B476-4E20-BD45-D5AF79ABB580}"/>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C00ACA-48D9-45FC-8B4A-3767D870EFFC}"/>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C7B08268-00A1-4031-B828-B3F9AA4E1A47}" type="datetimeFigureOut">
              <a:rPr lang="en-US" smtClean="0"/>
              <a:t>4/13/2021</a:t>
            </a:fld>
            <a:endParaRPr lang="en-US"/>
          </a:p>
        </p:txBody>
      </p:sp>
      <p:sp>
        <p:nvSpPr>
          <p:cNvPr id="4" name="Footer Placeholder 3">
            <a:extLst>
              <a:ext uri="{FF2B5EF4-FFF2-40B4-BE49-F238E27FC236}">
                <a16:creationId xmlns:a16="http://schemas.microsoft.com/office/drawing/2014/main" id="{9F2C9821-F1CC-414F-92D0-89E4D18A6E63}"/>
              </a:ext>
            </a:extLst>
          </p:cNvPr>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E264E4-A23A-4B59-A199-071FCE4F5E66}"/>
              </a:ext>
            </a:extLst>
          </p:cNvPr>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C51F0067-C1CD-491E-B739-A388BAE91B42}" type="slidenum">
              <a:rPr lang="en-US" smtClean="0"/>
              <a:t>‹#›</a:t>
            </a:fld>
            <a:endParaRPr lang="en-US"/>
          </a:p>
        </p:txBody>
      </p:sp>
    </p:spTree>
    <p:extLst>
      <p:ext uri="{BB962C8B-B14F-4D97-AF65-F5344CB8AC3E}">
        <p14:creationId xmlns:p14="http://schemas.microsoft.com/office/powerpoint/2010/main" val="355400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302" tIns="46151" rIns="92302" bIns="46151" rtlCol="0"/>
          <a:lstStyle>
            <a:lvl1pPr algn="r">
              <a:defRPr sz="1200"/>
            </a:lvl1pPr>
          </a:lstStyle>
          <a:p>
            <a:fld id="{AFE8EAD5-C9E5-415A-942D-E95B7BBF7BCB}" type="datetimeFigureOut">
              <a:rPr lang="en-US" smtClean="0"/>
              <a:t>4/13/2021</a:t>
            </a:fld>
            <a:endParaRPr lang="en-US" dirty="0"/>
          </a:p>
        </p:txBody>
      </p:sp>
      <p:sp>
        <p:nvSpPr>
          <p:cNvPr id="4" name="Slide Image Placeholder 3"/>
          <p:cNvSpPr>
            <a:spLocks noGrp="1" noRot="1" noChangeAspect="1"/>
          </p:cNvSpPr>
          <p:nvPr>
            <p:ph type="sldImg" idx="2"/>
          </p:nvPr>
        </p:nvSpPr>
        <p:spPr>
          <a:xfrm>
            <a:off x="717550" y="377825"/>
            <a:ext cx="4618038" cy="3463925"/>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302" tIns="46151" rIns="92302" bIns="46151" rtlCol="0" anchor="b"/>
          <a:lstStyle>
            <a:lvl1pPr algn="r">
              <a:defRPr sz="1200"/>
            </a:lvl1pPr>
          </a:lstStyle>
          <a:p>
            <a:fld id="{FCF58BC6-69FA-4D5D-B27F-2029AEC5D39E}" type="slidenum">
              <a:rPr lang="en-US" smtClean="0"/>
              <a:t>‹#›</a:t>
            </a:fld>
            <a:endParaRPr lang="en-US" dirty="0"/>
          </a:p>
        </p:txBody>
      </p:sp>
    </p:spTree>
    <p:extLst>
      <p:ext uri="{BB962C8B-B14F-4D97-AF65-F5344CB8AC3E}">
        <p14:creationId xmlns:p14="http://schemas.microsoft.com/office/powerpoint/2010/main" val="333037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a:t>
            </a:fld>
            <a:endParaRPr lang="en-US" dirty="0"/>
          </a:p>
        </p:txBody>
      </p:sp>
    </p:spTree>
    <p:extLst>
      <p:ext uri="{BB962C8B-B14F-4D97-AF65-F5344CB8AC3E}">
        <p14:creationId xmlns:p14="http://schemas.microsoft.com/office/powerpoint/2010/main" val="1413871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10</a:t>
            </a:fld>
            <a:endParaRPr lang="en-US" dirty="0"/>
          </a:p>
        </p:txBody>
      </p:sp>
    </p:spTree>
    <p:extLst>
      <p:ext uri="{BB962C8B-B14F-4D97-AF65-F5344CB8AC3E}">
        <p14:creationId xmlns:p14="http://schemas.microsoft.com/office/powerpoint/2010/main" val="52677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11</a:t>
            </a:fld>
            <a:endParaRPr lang="en-US" dirty="0"/>
          </a:p>
        </p:txBody>
      </p:sp>
    </p:spTree>
    <p:extLst>
      <p:ext uri="{BB962C8B-B14F-4D97-AF65-F5344CB8AC3E}">
        <p14:creationId xmlns:p14="http://schemas.microsoft.com/office/powerpoint/2010/main" val="2956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12</a:t>
            </a:fld>
            <a:endParaRPr lang="en-US" dirty="0"/>
          </a:p>
        </p:txBody>
      </p:sp>
    </p:spTree>
    <p:extLst>
      <p:ext uri="{BB962C8B-B14F-4D97-AF65-F5344CB8AC3E}">
        <p14:creationId xmlns:p14="http://schemas.microsoft.com/office/powerpoint/2010/main" val="268323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13</a:t>
            </a:fld>
            <a:endParaRPr lang="en-US" dirty="0"/>
          </a:p>
        </p:txBody>
      </p:sp>
    </p:spTree>
    <p:extLst>
      <p:ext uri="{BB962C8B-B14F-4D97-AF65-F5344CB8AC3E}">
        <p14:creationId xmlns:p14="http://schemas.microsoft.com/office/powerpoint/2010/main" val="139971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14</a:t>
            </a:fld>
            <a:endParaRPr lang="en-US" dirty="0"/>
          </a:p>
        </p:txBody>
      </p:sp>
    </p:spTree>
    <p:extLst>
      <p:ext uri="{BB962C8B-B14F-4D97-AF65-F5344CB8AC3E}">
        <p14:creationId xmlns:p14="http://schemas.microsoft.com/office/powerpoint/2010/main" val="370596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15</a:t>
            </a:fld>
            <a:endParaRPr lang="en-US" dirty="0"/>
          </a:p>
        </p:txBody>
      </p:sp>
    </p:spTree>
    <p:extLst>
      <p:ext uri="{BB962C8B-B14F-4D97-AF65-F5344CB8AC3E}">
        <p14:creationId xmlns:p14="http://schemas.microsoft.com/office/powerpoint/2010/main" val="246596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92113"/>
            <a:ext cx="4618038" cy="3463925"/>
          </a:xfrm>
        </p:spPr>
      </p:sp>
      <p:sp>
        <p:nvSpPr>
          <p:cNvPr id="3" name="Notes Placeholder 2"/>
          <p:cNvSpPr>
            <a:spLocks noGrp="1"/>
          </p:cNvSpPr>
          <p:nvPr>
            <p:ph type="body" idx="1"/>
          </p:nvPr>
        </p:nvSpPr>
        <p:spPr/>
        <p:txBody>
          <a:bodyPr/>
          <a:lstStyle/>
          <a:p>
            <a:pPr marL="218290" indent="-218290">
              <a:buAutoNum type="arabicPeriod"/>
            </a:pPr>
            <a:r>
              <a:rPr lang="en-US" dirty="0"/>
              <a:t>Facts: Stepparent adoption proceeding initiated in Colorado following a prior custody order and grandparent visitation order being entered in Arizona.  Stepfather sought to terminate the parental rights of the biological father and grant him an adoption.  COA rules that UCCJEA does apply due to the fact that a termination proceeding is a child custody proceeding under the UCCJEA notwithstanding that adoptions are exempt from the UCCJEA.</a:t>
            </a:r>
          </a:p>
          <a:p>
            <a:pPr marL="218290" indent="-218290">
              <a:buAutoNum type="arabicPeriod"/>
            </a:pPr>
            <a:r>
              <a:rPr lang="en-US" dirty="0"/>
              <a:t> </a:t>
            </a:r>
            <a:r>
              <a:rPr lang="en-US" sz="1800" dirty="0">
                <a:effectLst/>
                <a:latin typeface="Times New Roman" panose="02020603050405020304" pitchFamily="18" charset="0"/>
                <a:ea typeface="Times New Roman" panose="02020603050405020304" pitchFamily="18" charset="0"/>
              </a:rPr>
              <a:t>C.R.S. 14-13-207(2).  In determining whether the issuing state is</a:t>
            </a:r>
            <a:r>
              <a:rPr lang="en-US" sz="1800" dirty="0">
                <a:effectLst/>
                <a:latin typeface="Times New Roman" panose="02020603050405020304" pitchFamily="18" charset="0"/>
                <a:ea typeface="Times New Roman" panose="02020603050405020304" pitchFamily="18" charset="0"/>
                <a:cs typeface="TimesTen-Roman"/>
              </a:rPr>
              <a:t> is an inconvenient forum, that court shall consider shall consider all relevant factors, including:</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(a) Whether domestic violence or domestic abuse has occurred and is likely to continue in the future and which state could best protect the parties and the child;</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(b) The length of time the child has resided outside this state;</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(c) The distance between the court in this state and the court in the state that would assume jurisdiction;</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(d) The relative financial circumstances of the parties;</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(e) Any agreement of the parties as to which state should assume jurisdiction;</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(f) The nature and location of the evidence required to resolve the pending litigation, including testimony of the child;</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(g) The ability of the court of each state to decide the issue expeditiously and the procedures necessary to present the evidence; and</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Ten-Roman"/>
              </a:rPr>
              <a:t>(h) The familiarity of the court of each state with the facts and issues in the pending litigation.</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CF58BC6-69FA-4D5D-B27F-2029AEC5D39E}" type="slidenum">
              <a:rPr lang="en-US" smtClean="0"/>
              <a:t>16</a:t>
            </a:fld>
            <a:endParaRPr lang="en-US" dirty="0"/>
          </a:p>
        </p:txBody>
      </p:sp>
    </p:spTree>
    <p:extLst>
      <p:ext uri="{BB962C8B-B14F-4D97-AF65-F5344CB8AC3E}">
        <p14:creationId xmlns:p14="http://schemas.microsoft.com/office/powerpoint/2010/main" val="197578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58BC6-69FA-4D5D-B27F-2029AEC5D39E}" type="slidenum">
              <a:rPr lang="en-US" smtClean="0"/>
              <a:t>17</a:t>
            </a:fld>
            <a:endParaRPr lang="en-US" dirty="0"/>
          </a:p>
        </p:txBody>
      </p:sp>
    </p:spTree>
    <p:extLst>
      <p:ext uri="{BB962C8B-B14F-4D97-AF65-F5344CB8AC3E}">
        <p14:creationId xmlns:p14="http://schemas.microsoft.com/office/powerpoint/2010/main" val="372661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58BC6-69FA-4D5D-B27F-2029AEC5D39E}" type="slidenum">
              <a:rPr lang="en-US" smtClean="0"/>
              <a:t>18</a:t>
            </a:fld>
            <a:endParaRPr lang="en-US" dirty="0"/>
          </a:p>
        </p:txBody>
      </p:sp>
    </p:spTree>
    <p:extLst>
      <p:ext uri="{BB962C8B-B14F-4D97-AF65-F5344CB8AC3E}">
        <p14:creationId xmlns:p14="http://schemas.microsoft.com/office/powerpoint/2010/main" val="681454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19</a:t>
            </a:fld>
            <a:endParaRPr lang="en-US" dirty="0"/>
          </a:p>
        </p:txBody>
      </p:sp>
    </p:spTree>
    <p:extLst>
      <p:ext uri="{BB962C8B-B14F-4D97-AF65-F5344CB8AC3E}">
        <p14:creationId xmlns:p14="http://schemas.microsoft.com/office/powerpoint/2010/main" val="135385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77825"/>
            <a:ext cx="4618038"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2</a:t>
            </a:fld>
            <a:endParaRPr lang="en-US" dirty="0"/>
          </a:p>
        </p:txBody>
      </p:sp>
    </p:spTree>
    <p:extLst>
      <p:ext uri="{BB962C8B-B14F-4D97-AF65-F5344CB8AC3E}">
        <p14:creationId xmlns:p14="http://schemas.microsoft.com/office/powerpoint/2010/main" val="1937481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58BC6-69FA-4D5D-B27F-2029AEC5D39E}" type="slidenum">
              <a:rPr lang="en-US" smtClean="0"/>
              <a:t>20</a:t>
            </a:fld>
            <a:endParaRPr lang="en-US" dirty="0"/>
          </a:p>
        </p:txBody>
      </p:sp>
    </p:spTree>
    <p:extLst>
      <p:ext uri="{BB962C8B-B14F-4D97-AF65-F5344CB8AC3E}">
        <p14:creationId xmlns:p14="http://schemas.microsoft.com/office/powerpoint/2010/main" val="106429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21</a:t>
            </a:fld>
            <a:endParaRPr lang="en-US" dirty="0"/>
          </a:p>
        </p:txBody>
      </p:sp>
    </p:spTree>
    <p:extLst>
      <p:ext uri="{BB962C8B-B14F-4D97-AF65-F5344CB8AC3E}">
        <p14:creationId xmlns:p14="http://schemas.microsoft.com/office/powerpoint/2010/main" val="387435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228600" indent="-228600">
              <a:buAutoNum type="arabicPeriod"/>
            </a:pPr>
            <a:r>
              <a:rPr lang="en-US" dirty="0"/>
              <a:t>Subsidy will continue so long as parents are  legally responsible for the child and are supporting the child.  Support can include, for example, payments for therapy, tuition, clothing, visiting, participating in family therapy .</a:t>
            </a:r>
          </a:p>
          <a:p>
            <a:endParaRPr lang="en-US" dirty="0"/>
          </a:p>
          <a:p>
            <a:pPr marL="218290" indent="-218290">
              <a:buAutoNum type="arabicPeriod" startAt="2"/>
            </a:pPr>
            <a:r>
              <a:rPr lang="en-US" dirty="0"/>
              <a:t>Typically, my experience is that the adoptive parents will typically negotiate  and temporarily reduce or suspend the adoption subsidy to pay for their out of home parental share while child is in the RTC.</a:t>
            </a:r>
          </a:p>
          <a:p>
            <a:pPr marL="218290" indent="-218290">
              <a:buAutoNum type="arabicPeriod" startAt="2"/>
            </a:pPr>
            <a:endParaRPr lang="en-US" dirty="0"/>
          </a:p>
          <a:p>
            <a:pPr marL="218290" indent="-218290">
              <a:buAutoNum type="arabicPeriod" startAt="2"/>
            </a:pPr>
            <a:r>
              <a:rPr lang="en-US" dirty="0"/>
              <a:t>Some States, like Colorado, cap out of home placement costs to the amount of the subsidy which is a huge protection for these families.  </a:t>
            </a:r>
          </a:p>
        </p:txBody>
      </p:sp>
      <p:sp>
        <p:nvSpPr>
          <p:cNvPr id="4" name="Slide Number Placeholder 3"/>
          <p:cNvSpPr>
            <a:spLocks noGrp="1"/>
          </p:cNvSpPr>
          <p:nvPr>
            <p:ph type="sldNum" sz="quarter" idx="10"/>
          </p:nvPr>
        </p:nvSpPr>
        <p:spPr/>
        <p:txBody>
          <a:bodyPr/>
          <a:lstStyle/>
          <a:p>
            <a:fld id="{FCF58BC6-69FA-4D5D-B27F-2029AEC5D39E}" type="slidenum">
              <a:rPr lang="en-US" smtClean="0"/>
              <a:t>22</a:t>
            </a:fld>
            <a:endParaRPr lang="en-US" dirty="0"/>
          </a:p>
        </p:txBody>
      </p:sp>
    </p:spTree>
    <p:extLst>
      <p:ext uri="{BB962C8B-B14F-4D97-AF65-F5344CB8AC3E}">
        <p14:creationId xmlns:p14="http://schemas.microsoft.com/office/powerpoint/2010/main" val="404440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23</a:t>
            </a:fld>
            <a:endParaRPr lang="en-US" dirty="0"/>
          </a:p>
        </p:txBody>
      </p:sp>
    </p:spTree>
    <p:extLst>
      <p:ext uri="{BB962C8B-B14F-4D97-AF65-F5344CB8AC3E}">
        <p14:creationId xmlns:p14="http://schemas.microsoft.com/office/powerpoint/2010/main" val="1866703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24</a:t>
            </a:fld>
            <a:endParaRPr lang="en-US" dirty="0"/>
          </a:p>
        </p:txBody>
      </p:sp>
    </p:spTree>
    <p:extLst>
      <p:ext uri="{BB962C8B-B14F-4D97-AF65-F5344CB8AC3E}">
        <p14:creationId xmlns:p14="http://schemas.microsoft.com/office/powerpoint/2010/main" val="445092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228600" indent="-228600">
              <a:buAutoNum type="arabicPeriod"/>
            </a:pPr>
            <a:r>
              <a:rPr lang="en-US" dirty="0"/>
              <a:t>Subsidy will continue so long as parents are  legally responsible for the child and are supporting the child.  Support can include, for example, payments for therapy, tuition, clothing, visiting, participating in family therapy .</a:t>
            </a:r>
          </a:p>
          <a:p>
            <a:endParaRPr lang="en-US" dirty="0"/>
          </a:p>
          <a:p>
            <a:pPr marL="218290" indent="-218290">
              <a:buAutoNum type="arabicPeriod" startAt="2"/>
            </a:pPr>
            <a:r>
              <a:rPr lang="en-US" dirty="0"/>
              <a:t>Typically, my experience is that the adoptive parents will typically negotiate  and temporarily reduce or suspend the adoption subsidy to pay for their out of home parental share while child is in the RTC.</a:t>
            </a:r>
          </a:p>
          <a:p>
            <a:pPr marL="218290" indent="-218290">
              <a:buAutoNum type="arabicPeriod" startAt="2"/>
            </a:pPr>
            <a:endParaRPr lang="en-US" dirty="0"/>
          </a:p>
          <a:p>
            <a:pPr marL="218290" indent="-218290">
              <a:buAutoNum type="arabicPeriod" startAt="2"/>
            </a:pPr>
            <a:r>
              <a:rPr lang="en-US" dirty="0"/>
              <a:t>Some States, like Colorado, cap out of home placement costs to the amount of the subsidy which is a huge protection for these families.  </a:t>
            </a:r>
          </a:p>
        </p:txBody>
      </p:sp>
      <p:sp>
        <p:nvSpPr>
          <p:cNvPr id="4" name="Slide Number Placeholder 3"/>
          <p:cNvSpPr>
            <a:spLocks noGrp="1"/>
          </p:cNvSpPr>
          <p:nvPr>
            <p:ph type="sldNum" sz="quarter" idx="10"/>
          </p:nvPr>
        </p:nvSpPr>
        <p:spPr/>
        <p:txBody>
          <a:bodyPr/>
          <a:lstStyle/>
          <a:p>
            <a:fld id="{FCF58BC6-69FA-4D5D-B27F-2029AEC5D39E}" type="slidenum">
              <a:rPr lang="en-US" smtClean="0"/>
              <a:t>25</a:t>
            </a:fld>
            <a:endParaRPr lang="en-US" dirty="0"/>
          </a:p>
        </p:txBody>
      </p:sp>
    </p:spTree>
    <p:extLst>
      <p:ext uri="{BB962C8B-B14F-4D97-AF65-F5344CB8AC3E}">
        <p14:creationId xmlns:p14="http://schemas.microsoft.com/office/powerpoint/2010/main" val="46544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26</a:t>
            </a:fld>
            <a:endParaRPr lang="en-US" dirty="0"/>
          </a:p>
        </p:txBody>
      </p:sp>
    </p:spTree>
    <p:extLst>
      <p:ext uri="{BB962C8B-B14F-4D97-AF65-F5344CB8AC3E}">
        <p14:creationId xmlns:p14="http://schemas.microsoft.com/office/powerpoint/2010/main" val="783485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27</a:t>
            </a:fld>
            <a:endParaRPr lang="en-US" dirty="0"/>
          </a:p>
        </p:txBody>
      </p:sp>
    </p:spTree>
    <p:extLst>
      <p:ext uri="{BB962C8B-B14F-4D97-AF65-F5344CB8AC3E}">
        <p14:creationId xmlns:p14="http://schemas.microsoft.com/office/powerpoint/2010/main" val="210573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58BC6-69FA-4D5D-B27F-2029AEC5D39E}" type="slidenum">
              <a:rPr lang="en-US" smtClean="0"/>
              <a:t>28</a:t>
            </a:fld>
            <a:endParaRPr lang="en-US" dirty="0"/>
          </a:p>
        </p:txBody>
      </p:sp>
    </p:spTree>
    <p:extLst>
      <p:ext uri="{BB962C8B-B14F-4D97-AF65-F5344CB8AC3E}">
        <p14:creationId xmlns:p14="http://schemas.microsoft.com/office/powerpoint/2010/main" val="2325285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58BC6-69FA-4D5D-B27F-2029AEC5D39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59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228600" indent="-228600">
              <a:buAutoNum type="arabicPeriod"/>
            </a:pPr>
            <a:r>
              <a:rPr lang="en-US" dirty="0"/>
              <a:t>Be wary of state judicial forms </a:t>
            </a:r>
          </a:p>
          <a:p>
            <a:pPr marL="228600" indent="-228600">
              <a:buAutoNum type="arabicPeriod"/>
            </a:pPr>
            <a:r>
              <a:rPr lang="en-US" dirty="0"/>
              <a:t>Appointment of counsel</a:t>
            </a:r>
          </a:p>
        </p:txBody>
      </p:sp>
      <p:sp>
        <p:nvSpPr>
          <p:cNvPr id="4" name="Slide Number Placeholder 3"/>
          <p:cNvSpPr>
            <a:spLocks noGrp="1"/>
          </p:cNvSpPr>
          <p:nvPr>
            <p:ph type="sldNum" sz="quarter" idx="10"/>
          </p:nvPr>
        </p:nvSpPr>
        <p:spPr/>
        <p:txBody>
          <a:bodyPr/>
          <a:lstStyle/>
          <a:p>
            <a:fld id="{FCF58BC6-69FA-4D5D-B27F-2029AEC5D39E}" type="slidenum">
              <a:rPr lang="en-US" smtClean="0"/>
              <a:t>3</a:t>
            </a:fld>
            <a:endParaRPr lang="en-US" dirty="0"/>
          </a:p>
        </p:txBody>
      </p:sp>
    </p:spTree>
    <p:extLst>
      <p:ext uri="{BB962C8B-B14F-4D97-AF65-F5344CB8AC3E}">
        <p14:creationId xmlns:p14="http://schemas.microsoft.com/office/powerpoint/2010/main" val="1247346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30</a:t>
            </a:fld>
            <a:endParaRPr lang="en-US" dirty="0"/>
          </a:p>
        </p:txBody>
      </p:sp>
    </p:spTree>
    <p:extLst>
      <p:ext uri="{BB962C8B-B14F-4D97-AF65-F5344CB8AC3E}">
        <p14:creationId xmlns:p14="http://schemas.microsoft.com/office/powerpoint/2010/main" val="2401594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58BC6-69FA-4D5D-B27F-2029AEC5D39E}" type="slidenum">
              <a:rPr lang="en-US" smtClean="0"/>
              <a:t>31</a:t>
            </a:fld>
            <a:endParaRPr lang="en-US" dirty="0"/>
          </a:p>
        </p:txBody>
      </p:sp>
    </p:spTree>
    <p:extLst>
      <p:ext uri="{BB962C8B-B14F-4D97-AF65-F5344CB8AC3E}">
        <p14:creationId xmlns:p14="http://schemas.microsoft.com/office/powerpoint/2010/main" val="2080557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58BC6-69FA-4D5D-B27F-2029AEC5D39E}" type="slidenum">
              <a:rPr lang="en-US" smtClean="0"/>
              <a:t>32</a:t>
            </a:fld>
            <a:endParaRPr lang="en-US" dirty="0"/>
          </a:p>
        </p:txBody>
      </p:sp>
    </p:spTree>
    <p:extLst>
      <p:ext uri="{BB962C8B-B14F-4D97-AF65-F5344CB8AC3E}">
        <p14:creationId xmlns:p14="http://schemas.microsoft.com/office/powerpoint/2010/main" val="611641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0838"/>
            <a:ext cx="4618038"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58BC6-69FA-4D5D-B27F-2029AEC5D39E}" type="slidenum">
              <a:rPr lang="en-US" smtClean="0"/>
              <a:t>33</a:t>
            </a:fld>
            <a:endParaRPr lang="en-US" dirty="0"/>
          </a:p>
        </p:txBody>
      </p:sp>
    </p:spTree>
    <p:extLst>
      <p:ext uri="{BB962C8B-B14F-4D97-AF65-F5344CB8AC3E}">
        <p14:creationId xmlns:p14="http://schemas.microsoft.com/office/powerpoint/2010/main" val="118958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4</a:t>
            </a:fld>
            <a:endParaRPr lang="en-US" dirty="0"/>
          </a:p>
        </p:txBody>
      </p:sp>
    </p:spTree>
    <p:extLst>
      <p:ext uri="{BB962C8B-B14F-4D97-AF65-F5344CB8AC3E}">
        <p14:creationId xmlns:p14="http://schemas.microsoft.com/office/powerpoint/2010/main" val="209425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5</a:t>
            </a:fld>
            <a:endParaRPr lang="en-US" dirty="0"/>
          </a:p>
        </p:txBody>
      </p:sp>
    </p:spTree>
    <p:extLst>
      <p:ext uri="{BB962C8B-B14F-4D97-AF65-F5344CB8AC3E}">
        <p14:creationId xmlns:p14="http://schemas.microsoft.com/office/powerpoint/2010/main" val="403026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6</a:t>
            </a:fld>
            <a:endParaRPr lang="en-US" dirty="0"/>
          </a:p>
        </p:txBody>
      </p:sp>
    </p:spTree>
    <p:extLst>
      <p:ext uri="{BB962C8B-B14F-4D97-AF65-F5344CB8AC3E}">
        <p14:creationId xmlns:p14="http://schemas.microsoft.com/office/powerpoint/2010/main" val="76421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228600" indent="-228600">
              <a:buAutoNum type="arabicPeriod"/>
            </a:pPr>
            <a:r>
              <a:rPr lang="en-US" dirty="0"/>
              <a:t>Be wary of state judicial forms </a:t>
            </a:r>
          </a:p>
          <a:p>
            <a:pPr marL="228600" indent="-228600">
              <a:buAutoNum type="arabicPeriod"/>
            </a:pPr>
            <a:r>
              <a:rPr lang="en-US" dirty="0"/>
              <a:t>Appointment of counsel</a:t>
            </a:r>
          </a:p>
        </p:txBody>
      </p:sp>
      <p:sp>
        <p:nvSpPr>
          <p:cNvPr id="4" name="Slide Number Placeholder 3"/>
          <p:cNvSpPr>
            <a:spLocks noGrp="1"/>
          </p:cNvSpPr>
          <p:nvPr>
            <p:ph type="sldNum" sz="quarter" idx="10"/>
          </p:nvPr>
        </p:nvSpPr>
        <p:spPr/>
        <p:txBody>
          <a:bodyPr/>
          <a:lstStyle/>
          <a:p>
            <a:fld id="{FCF58BC6-69FA-4D5D-B27F-2029AEC5D39E}" type="slidenum">
              <a:rPr lang="en-US" smtClean="0"/>
              <a:t>7</a:t>
            </a:fld>
            <a:endParaRPr lang="en-US" dirty="0"/>
          </a:p>
        </p:txBody>
      </p:sp>
    </p:spTree>
    <p:extLst>
      <p:ext uri="{BB962C8B-B14F-4D97-AF65-F5344CB8AC3E}">
        <p14:creationId xmlns:p14="http://schemas.microsoft.com/office/powerpoint/2010/main" val="73477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8</a:t>
            </a:fld>
            <a:endParaRPr lang="en-US" dirty="0"/>
          </a:p>
        </p:txBody>
      </p:sp>
    </p:spTree>
    <p:extLst>
      <p:ext uri="{BB962C8B-B14F-4D97-AF65-F5344CB8AC3E}">
        <p14:creationId xmlns:p14="http://schemas.microsoft.com/office/powerpoint/2010/main" val="425628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58BC6-69FA-4D5D-B27F-2029AEC5D39E}" type="slidenum">
              <a:rPr lang="en-US" smtClean="0"/>
              <a:t>9</a:t>
            </a:fld>
            <a:endParaRPr lang="en-US" dirty="0"/>
          </a:p>
        </p:txBody>
      </p:sp>
    </p:spTree>
    <p:extLst>
      <p:ext uri="{BB962C8B-B14F-4D97-AF65-F5344CB8AC3E}">
        <p14:creationId xmlns:p14="http://schemas.microsoft.com/office/powerpoint/2010/main" val="339573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373D1F8-370E-46E0-9C9F-96F3F86A419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3D1F8-370E-46E0-9C9F-96F3F86A419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3D1F8-370E-46E0-9C9F-96F3F86A41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254016F-6BF1-4387-BF97-13760E0D39BF}"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373D1F8-370E-46E0-9C9F-96F3F86A4198}"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54016F-6BF1-4387-BF97-13760E0D39BF}" type="datetimeFigureOut">
              <a:rPr lang="en-US" smtClean="0"/>
              <a:t>4/13/2021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73D1F8-370E-46E0-9C9F-96F3F86A4198}"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lorado.gov/pacific/cbi/employment-background-check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coloradoofficeofearlychildhoo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rs.gov/taxtopics/tc60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543800" cy="2593975"/>
          </a:xfrm>
        </p:spPr>
        <p:txBody>
          <a:bodyPr>
            <a:normAutofit/>
          </a:bodyPr>
          <a:lstStyle/>
          <a:p>
            <a:r>
              <a:rPr lang="en-US" sz="4000" dirty="0"/>
              <a:t>Private Adoption: Navigating Issues and Avoiding Pitfalls </a:t>
            </a:r>
          </a:p>
        </p:txBody>
      </p:sp>
      <p:sp>
        <p:nvSpPr>
          <p:cNvPr id="3" name="Subtitle 2"/>
          <p:cNvSpPr>
            <a:spLocks noGrp="1"/>
          </p:cNvSpPr>
          <p:nvPr>
            <p:ph type="subTitle" idx="1"/>
          </p:nvPr>
        </p:nvSpPr>
        <p:spPr>
          <a:xfrm>
            <a:off x="1066800" y="4876800"/>
            <a:ext cx="5638800" cy="914400"/>
          </a:xfrm>
        </p:spPr>
        <p:txBody>
          <a:bodyPr>
            <a:normAutofit fontScale="25000" lnSpcReduction="20000"/>
          </a:bodyPr>
          <a:lstStyle/>
          <a:p>
            <a:pPr lvl="0" fontAlgn="base">
              <a:spcBef>
                <a:spcPct val="0"/>
              </a:spcBef>
              <a:spcAft>
                <a:spcPct val="0"/>
              </a:spcAft>
              <a:buClrTx/>
            </a:pPr>
            <a:endParaRPr lang="en-US" sz="1800" dirty="0">
              <a:solidFill>
                <a:srgbClr val="000000"/>
              </a:solidFill>
              <a:latin typeface="Arial" charset="0"/>
            </a:endParaRPr>
          </a:p>
          <a:p>
            <a:pPr lvl="0" fontAlgn="base">
              <a:spcBef>
                <a:spcPct val="0"/>
              </a:spcBef>
              <a:spcAft>
                <a:spcPct val="0"/>
              </a:spcAft>
              <a:buClrTx/>
            </a:pPr>
            <a:r>
              <a:rPr lang="en-US" sz="5600" dirty="0">
                <a:solidFill>
                  <a:srgbClr val="000000"/>
                </a:solidFill>
                <a:latin typeface="Arial" charset="0"/>
              </a:rPr>
              <a:t>Seth A. Grob, Esq</a:t>
            </a:r>
          </a:p>
          <a:p>
            <a:pPr lvl="0" fontAlgn="base">
              <a:spcBef>
                <a:spcPct val="0"/>
              </a:spcBef>
              <a:spcAft>
                <a:spcPct val="0"/>
              </a:spcAft>
              <a:buClrTx/>
            </a:pPr>
            <a:r>
              <a:rPr lang="en-US" sz="5600" dirty="0">
                <a:solidFill>
                  <a:srgbClr val="000000"/>
                </a:solidFill>
                <a:latin typeface="Arial" charset="0"/>
              </a:rPr>
              <a:t>Tim Eirich, Esq.</a:t>
            </a:r>
          </a:p>
          <a:p>
            <a:pPr lvl="0" fontAlgn="base">
              <a:spcBef>
                <a:spcPct val="0"/>
              </a:spcBef>
              <a:spcAft>
                <a:spcPct val="0"/>
              </a:spcAft>
              <a:buClrTx/>
            </a:pPr>
            <a:r>
              <a:rPr lang="en-US" sz="5600" dirty="0">
                <a:solidFill>
                  <a:srgbClr val="000000"/>
                </a:solidFill>
                <a:latin typeface="Arial" charset="0"/>
              </a:rPr>
              <a:t>			www.GrobEirich.com</a:t>
            </a:r>
          </a:p>
          <a:p>
            <a:pPr lvl="0" fontAlgn="base">
              <a:spcBef>
                <a:spcPct val="0"/>
              </a:spcBef>
              <a:spcAft>
                <a:spcPct val="0"/>
              </a:spcAft>
              <a:buClrTx/>
            </a:pPr>
            <a:r>
              <a:rPr lang="en-US" sz="5600" dirty="0">
                <a:solidFill>
                  <a:srgbClr val="000000"/>
                </a:solidFill>
                <a:latin typeface="Arial" charset="0"/>
              </a:rPr>
              <a:t>Seth@GrobEirich.com </a:t>
            </a:r>
          </a:p>
          <a:p>
            <a:pPr lvl="0" fontAlgn="base">
              <a:spcBef>
                <a:spcPct val="0"/>
              </a:spcBef>
              <a:spcAft>
                <a:spcPct val="0"/>
              </a:spcAft>
              <a:buClrTx/>
            </a:pPr>
            <a:r>
              <a:rPr lang="en-US" sz="5600" dirty="0">
                <a:solidFill>
                  <a:srgbClr val="000000"/>
                </a:solidFill>
                <a:latin typeface="Arial" charset="0"/>
              </a:rPr>
              <a:t>Tim@GrobEirich.com</a:t>
            </a:r>
          </a:p>
          <a:p>
            <a:pPr lvl="0" fontAlgn="base">
              <a:spcBef>
                <a:spcPct val="0"/>
              </a:spcBef>
              <a:spcAft>
                <a:spcPct val="0"/>
              </a:spcAft>
              <a:buClrTx/>
            </a:pPr>
            <a:endParaRPr lang="en-US" sz="5600" dirty="0">
              <a:solidFill>
                <a:srgbClr val="000000"/>
              </a:solidFill>
              <a:latin typeface="Arial" charset="0"/>
            </a:endParaRPr>
          </a:p>
          <a:p>
            <a:pPr lvl="0" fontAlgn="base">
              <a:spcBef>
                <a:spcPct val="0"/>
              </a:spcBef>
              <a:spcAft>
                <a:spcPct val="0"/>
              </a:spcAft>
              <a:buClrTx/>
            </a:pPr>
            <a:r>
              <a:rPr lang="en-US" sz="5600" dirty="0">
                <a:solidFill>
                  <a:srgbClr val="000000"/>
                </a:solidFill>
                <a:latin typeface="Arial" charset="0"/>
              </a:rPr>
              <a:t> </a:t>
            </a:r>
          </a:p>
          <a:p>
            <a:endParaRPr lang="en-US" dirty="0"/>
          </a:p>
        </p:txBody>
      </p:sp>
      <p:pic>
        <p:nvPicPr>
          <p:cNvPr id="5" name="Picture 4" descr="cid:70a5811b-07e9-4d84-b278-d6e4e7fc5567@ww-hosting-001.local"/>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199"/>
            <a:ext cx="4343400" cy="914401"/>
          </a:xfrm>
          <a:prstGeom prst="rect">
            <a:avLst/>
          </a:prstGeom>
          <a:noFill/>
          <a:ln>
            <a:noFill/>
          </a:ln>
        </p:spPr>
      </p:pic>
    </p:spTree>
    <p:extLst>
      <p:ext uri="{BB962C8B-B14F-4D97-AF65-F5344CB8AC3E}">
        <p14:creationId xmlns:p14="http://schemas.microsoft.com/office/powerpoint/2010/main" val="269902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Time Frame for Abandonment &amp; Failure to Pay Reasonable Support* </a:t>
            </a:r>
          </a:p>
          <a:p>
            <a:pPr marL="393192" lvl="1" indent="0">
              <a:buNone/>
            </a:pPr>
            <a:endParaRPr lang="en-US" dirty="0">
              <a:latin typeface="Candara" panose="020E0502030303020204" pitchFamily="34" charset="0"/>
            </a:endParaRPr>
          </a:p>
          <a:p>
            <a:pPr lvl="1"/>
            <a:r>
              <a:rPr lang="en-US" dirty="0">
                <a:latin typeface="Candara" panose="020E0502030303020204" pitchFamily="34" charset="0"/>
              </a:rPr>
              <a:t>“One Year” means the consecutive 12-month period immediately preceding the filing of the petition.  </a:t>
            </a:r>
            <a:r>
              <a:rPr lang="en-US" u="sng" dirty="0">
                <a:latin typeface="Candara" panose="020E0502030303020204" pitchFamily="34" charset="0"/>
              </a:rPr>
              <a:t>In re R.H.N.</a:t>
            </a:r>
            <a:r>
              <a:rPr lang="en-US" dirty="0">
                <a:latin typeface="Candara" panose="020E0502030303020204" pitchFamily="34" charset="0"/>
              </a:rPr>
              <a:t>, 673 P.2d 805 (Colo. App. 1983); </a:t>
            </a:r>
            <a:r>
              <a:rPr lang="en-US" u="sng" dirty="0">
                <a:latin typeface="Candara" panose="020E0502030303020204" pitchFamily="34" charset="0"/>
              </a:rPr>
              <a:t>In re R.H.N</a:t>
            </a:r>
            <a:r>
              <a:rPr lang="en-US" dirty="0">
                <a:latin typeface="Candara" panose="020E0502030303020204" pitchFamily="34" charset="0"/>
              </a:rPr>
              <a:t>., 710 P.2d 482 (Colo. 1985)</a:t>
            </a:r>
          </a:p>
        </p:txBody>
      </p:sp>
    </p:spTree>
    <p:extLst>
      <p:ext uri="{BB962C8B-B14F-4D97-AF65-F5344CB8AC3E}">
        <p14:creationId xmlns:p14="http://schemas.microsoft.com/office/powerpoint/2010/main" val="289735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Abandonment</a:t>
            </a:r>
          </a:p>
          <a:p>
            <a:pPr marL="0" indent="0" algn="ctr">
              <a:buNone/>
            </a:pPr>
            <a:r>
              <a:rPr lang="en-US" dirty="0">
                <a:latin typeface="Candara" panose="020E0502030303020204" pitchFamily="34" charset="0"/>
              </a:rPr>
              <a:t>“Intent to abandon”</a:t>
            </a:r>
          </a:p>
          <a:p>
            <a:pPr marL="0" indent="0" algn="ctr">
              <a:buNone/>
            </a:pPr>
            <a:endParaRPr lang="en-US" dirty="0">
              <a:latin typeface="Candara" panose="020E0502030303020204" pitchFamily="34" charset="0"/>
            </a:endParaRPr>
          </a:p>
          <a:p>
            <a:pPr marL="393192" lvl="1" indent="0">
              <a:buNone/>
            </a:pPr>
            <a:r>
              <a:rPr lang="en-US" sz="1800" dirty="0">
                <a:solidFill>
                  <a:srgbClr val="000000"/>
                </a:solidFill>
                <a:effectLst/>
                <a:latin typeface="Times New Roman" panose="02020603050405020304" pitchFamily="18" charset="0"/>
                <a:ea typeface="Times New Roman" panose="02020603050405020304" pitchFamily="18" charset="0"/>
              </a:rPr>
              <a:t>Abandonment of a child by a parent presents primarily a question of intent, best measured by what the parent does rather than what he says. </a:t>
            </a:r>
            <a:r>
              <a:rPr lang="en-US" sz="1800" u="sng" dirty="0">
                <a:solidFill>
                  <a:srgbClr val="000000"/>
                </a:solidFill>
                <a:effectLst/>
                <a:latin typeface="Times New Roman" panose="02020603050405020304" pitchFamily="18" charset="0"/>
                <a:ea typeface="Times New Roman" panose="02020603050405020304" pitchFamily="18" charset="0"/>
              </a:rPr>
              <a:t>See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rPr>
              <a:t>D.P.H. v. J.L.B</a:t>
            </a:r>
            <a:r>
              <a:rPr lang="en-US" sz="1800" dirty="0">
                <a:solidFill>
                  <a:srgbClr val="000000"/>
                </a:solidFill>
                <a:effectLst/>
                <a:latin typeface="Times New Roman" panose="02020603050405020304" pitchFamily="18" charset="0"/>
                <a:ea typeface="Times New Roman" panose="02020603050405020304" pitchFamily="18" charset="0"/>
              </a:rPr>
              <a:t>., 260 P.3d 320 (Colo. 2011)</a:t>
            </a:r>
          </a:p>
          <a:p>
            <a:pPr marL="393192" lvl="1" indent="0">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lvl="1"/>
            <a:r>
              <a:rPr lang="en-US" sz="1800" dirty="0">
                <a:solidFill>
                  <a:srgbClr val="000000"/>
                </a:solidFill>
                <a:latin typeface="Times New Roman" panose="02020603050405020304" pitchFamily="18" charset="0"/>
              </a:rPr>
              <a:t>Be careful of situations in which contact has not occurred, but non-custodial parent sought/attempted contact </a:t>
            </a:r>
            <a:endParaRPr lang="en-US" dirty="0">
              <a:latin typeface="Candara" panose="020E0502030303020204" pitchFamily="34" charset="0"/>
            </a:endParaRPr>
          </a:p>
        </p:txBody>
      </p:sp>
    </p:spTree>
    <p:extLst>
      <p:ext uri="{BB962C8B-B14F-4D97-AF65-F5344CB8AC3E}">
        <p14:creationId xmlns:p14="http://schemas.microsoft.com/office/powerpoint/2010/main" val="252202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Abandonment</a:t>
            </a:r>
          </a:p>
          <a:p>
            <a:pPr marL="0" indent="0" algn="ctr">
              <a:buNone/>
            </a:pPr>
            <a:r>
              <a:rPr lang="en-US" dirty="0">
                <a:latin typeface="Candara" panose="020E0502030303020204" pitchFamily="34" charset="0"/>
              </a:rPr>
              <a:t>“Intent to abandon”</a:t>
            </a: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In assessing whether a parent has abandoned a child, the court must examine the totality of the circumstances, viewed in light of the best interests of the child, which assessment must include recognition that every child is entitled to support and nurturance and that, to preserve parental rights, a parent must give appropriate attention to parental responsibilities.  </a:t>
            </a:r>
            <a:r>
              <a:rPr lang="en-US" sz="1800" u="sng" dirty="0">
                <a:solidFill>
                  <a:srgbClr val="000000"/>
                </a:solidFill>
                <a:effectLst/>
                <a:latin typeface="Times New Roman" panose="02020603050405020304" pitchFamily="18" charset="0"/>
                <a:ea typeface="Times New Roman" panose="02020603050405020304" pitchFamily="18" charset="0"/>
              </a:rPr>
              <a:t>In re Petition of J.D.K</a:t>
            </a:r>
            <a:r>
              <a:rPr lang="en-US" sz="1800" dirty="0">
                <a:solidFill>
                  <a:srgbClr val="000000"/>
                </a:solidFill>
                <a:effectLst/>
                <a:latin typeface="Times New Roman" panose="02020603050405020304" pitchFamily="18" charset="0"/>
                <a:ea typeface="Times New Roman" panose="02020603050405020304" pitchFamily="18" charset="0"/>
              </a:rPr>
              <a:t>., 37 P.3d 541 (Colo. App. 2001) </a:t>
            </a:r>
          </a:p>
          <a:p>
            <a:pPr marL="0" indent="0">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lvl="1"/>
            <a:r>
              <a:rPr lang="en-US" sz="1800" dirty="0">
                <a:solidFill>
                  <a:srgbClr val="000000"/>
                </a:solidFill>
                <a:latin typeface="Times New Roman" panose="02020603050405020304" pitchFamily="18" charset="0"/>
              </a:rPr>
              <a:t>Contact and relationship </a:t>
            </a:r>
            <a:endParaRPr lang="en-US" sz="1800" dirty="0">
              <a:latin typeface="Candara" panose="020E0502030303020204" pitchFamily="34" charset="0"/>
            </a:endParaRPr>
          </a:p>
          <a:p>
            <a:pPr marL="0" indent="0" algn="ctr">
              <a:buNone/>
            </a:pPr>
            <a:endParaRPr lang="en-US" dirty="0">
              <a:latin typeface="Candara" panose="020E0502030303020204" pitchFamily="34" charset="0"/>
            </a:endParaRPr>
          </a:p>
        </p:txBody>
      </p:sp>
    </p:spTree>
    <p:extLst>
      <p:ext uri="{BB962C8B-B14F-4D97-AF65-F5344CB8AC3E}">
        <p14:creationId xmlns:p14="http://schemas.microsoft.com/office/powerpoint/2010/main" val="387161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fontScale="85000" lnSpcReduction="10000"/>
          </a:bodyPr>
          <a:lstStyle/>
          <a:p>
            <a:pPr marL="0" indent="0" algn="ctr">
              <a:buNone/>
            </a:pPr>
            <a:endParaRPr lang="en-US" dirty="0"/>
          </a:p>
          <a:p>
            <a:pPr marL="0" indent="0" algn="ctr">
              <a:buNone/>
            </a:pPr>
            <a:r>
              <a:rPr lang="en-US" b="1" u="sng" dirty="0">
                <a:latin typeface="Candara" panose="020E0502030303020204" pitchFamily="34" charset="0"/>
              </a:rPr>
              <a:t>Abandonment</a:t>
            </a:r>
          </a:p>
          <a:p>
            <a:pPr marL="0" indent="0">
              <a:buNone/>
            </a:pPr>
            <a:r>
              <a:rPr lang="en-US" dirty="0">
                <a:latin typeface="Candara" panose="020E0502030303020204" pitchFamily="34" charset="0"/>
              </a:rPr>
              <a:t>Common Issue: Motions to Modify/Seek Parenting Time in DR Court </a:t>
            </a:r>
          </a:p>
          <a:p>
            <a:r>
              <a:rPr lang="en-US" dirty="0">
                <a:latin typeface="Candara" panose="020E0502030303020204" pitchFamily="34" charset="0"/>
              </a:rPr>
              <a:t>Consolidate Issues into Juvenile Court </a:t>
            </a:r>
          </a:p>
          <a:p>
            <a:pPr lvl="1"/>
            <a:r>
              <a:rPr lang="en-US" dirty="0">
                <a:latin typeface="Candara" panose="020E0502030303020204" pitchFamily="34" charset="0"/>
              </a:rPr>
              <a:t>Juvenile Court has “exclusive original jurisdiction” §19-1-104(1), C.R.S. (2020)</a:t>
            </a:r>
          </a:p>
          <a:p>
            <a:pPr lvl="1"/>
            <a:r>
              <a:rPr lang="en-US" dirty="0">
                <a:latin typeface="Candara" panose="020E0502030303020204" pitchFamily="34" charset="0"/>
              </a:rPr>
              <a:t>District court “shall” certify issue of legal custody to Juvenile Court. §19-1-104(4)</a:t>
            </a:r>
          </a:p>
          <a:p>
            <a:pPr marL="393192" lvl="1" indent="0">
              <a:buNone/>
            </a:pPr>
            <a:endParaRPr lang="en-US" dirty="0">
              <a:latin typeface="Candara" panose="020E0502030303020204" pitchFamily="34" charset="0"/>
            </a:endParaRPr>
          </a:p>
          <a:p>
            <a:r>
              <a:rPr lang="en-US" dirty="0">
                <a:latin typeface="Candara" panose="020E0502030303020204" pitchFamily="34" charset="0"/>
              </a:rPr>
              <a:t>Trial Court not required to stay adoption proceedings for motions, but must take into account the motion as part of abandonment determination.  </a:t>
            </a:r>
            <a:r>
              <a:rPr lang="en-US" u="sng" dirty="0">
                <a:latin typeface="Candara" panose="020E0502030303020204" pitchFamily="34" charset="0"/>
              </a:rPr>
              <a:t>D.P.H. v. J.L.B</a:t>
            </a:r>
            <a:r>
              <a:rPr lang="en-US" dirty="0">
                <a:latin typeface="Candara" panose="020E0502030303020204" pitchFamily="34" charset="0"/>
              </a:rPr>
              <a:t>, 260 P.3d 320 (Colo. 2011)</a:t>
            </a:r>
          </a:p>
          <a:p>
            <a:pPr lvl="1"/>
            <a:endParaRPr lang="en-US" dirty="0">
              <a:latin typeface="Candara" panose="020E0502030303020204" pitchFamily="34" charset="0"/>
            </a:endParaRPr>
          </a:p>
          <a:p>
            <a:pPr marL="393192" lvl="1" indent="0">
              <a:buNone/>
            </a:pPr>
            <a:endParaRPr lang="en-US" dirty="0">
              <a:latin typeface="Candara" panose="020E0502030303020204" pitchFamily="34" charset="0"/>
            </a:endParaRPr>
          </a:p>
          <a:p>
            <a:pPr lvl="1"/>
            <a:endParaRPr lang="en-US" dirty="0">
              <a:latin typeface="Candara" panose="020E0502030303020204" pitchFamily="34" charset="0"/>
            </a:endParaRPr>
          </a:p>
          <a:p>
            <a:pPr lvl="1"/>
            <a:endParaRPr lang="en-US" dirty="0">
              <a:latin typeface="Candara" panose="020E0502030303020204" pitchFamily="34" charset="0"/>
            </a:endParaRPr>
          </a:p>
          <a:p>
            <a:pPr lvl="1"/>
            <a:endParaRPr lang="en-US" dirty="0">
              <a:latin typeface="Candara" panose="020E0502030303020204" pitchFamily="34" charset="0"/>
            </a:endParaRPr>
          </a:p>
        </p:txBody>
      </p:sp>
    </p:spTree>
    <p:extLst>
      <p:ext uri="{BB962C8B-B14F-4D97-AF65-F5344CB8AC3E}">
        <p14:creationId xmlns:p14="http://schemas.microsoft.com/office/powerpoint/2010/main" val="25367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Failure to Pay Reasonable Support</a:t>
            </a:r>
          </a:p>
          <a:p>
            <a:pPr marL="0" indent="0">
              <a:buNone/>
            </a:pPr>
            <a:r>
              <a:rPr lang="en-US" dirty="0">
                <a:latin typeface="Candara" panose="020E0502030303020204" pitchFamily="34" charset="0"/>
              </a:rPr>
              <a:t>*Additional Time Period Component </a:t>
            </a:r>
          </a:p>
          <a:p>
            <a:pPr marL="0" indent="0">
              <a:buNone/>
            </a:pPr>
            <a:endParaRPr lang="en-US" dirty="0">
              <a:latin typeface="Candara" panose="020E0502030303020204" pitchFamily="34" charset="0"/>
            </a:endParaRPr>
          </a:p>
          <a:p>
            <a:r>
              <a:rPr lang="en-US" dirty="0">
                <a:latin typeface="Candara" panose="020E0502030303020204" pitchFamily="34" charset="0"/>
              </a:rPr>
              <a:t>The trial court must not only consider the one year “look back” but must also consider whether there is any likelihood that natural parent will pay child support.</a:t>
            </a:r>
          </a:p>
          <a:p>
            <a:pPr marL="393192" lvl="1" indent="0">
              <a:buNone/>
            </a:pPr>
            <a:r>
              <a:rPr lang="en-US" u="sng" dirty="0">
                <a:latin typeface="Candara" panose="020E0502030303020204" pitchFamily="34" charset="0"/>
              </a:rPr>
              <a:t>In re R.H.N.</a:t>
            </a:r>
            <a:r>
              <a:rPr lang="en-US" dirty="0">
                <a:latin typeface="Candara" panose="020E0502030303020204" pitchFamily="34" charset="0"/>
              </a:rPr>
              <a:t>,710 P.2d 482 (Colo. 1985)</a:t>
            </a:r>
          </a:p>
          <a:p>
            <a:pPr marL="393192" lvl="1" indent="0">
              <a:buNone/>
            </a:pPr>
            <a:endParaRPr lang="en-US" dirty="0">
              <a:latin typeface="Candara" panose="020E0502030303020204" pitchFamily="34" charset="0"/>
            </a:endParaRPr>
          </a:p>
        </p:txBody>
      </p:sp>
    </p:spTree>
    <p:extLst>
      <p:ext uri="{BB962C8B-B14F-4D97-AF65-F5344CB8AC3E}">
        <p14:creationId xmlns:p14="http://schemas.microsoft.com/office/powerpoint/2010/main" val="381538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Failure to Pay Reasonable Support</a:t>
            </a:r>
          </a:p>
          <a:p>
            <a:pPr marL="0" indent="0" algn="ctr">
              <a:buNone/>
            </a:pPr>
            <a:endParaRPr lang="en-US" b="1" u="sng" dirty="0">
              <a:latin typeface="Candara" panose="020E0502030303020204" pitchFamily="34" charset="0"/>
            </a:endParaRPr>
          </a:p>
          <a:p>
            <a:pPr lvl="1"/>
            <a:r>
              <a:rPr lang="en-US" sz="1800" dirty="0">
                <a:solidFill>
                  <a:srgbClr val="000000"/>
                </a:solidFill>
                <a:effectLst/>
                <a:latin typeface="Times New Roman" panose="02020603050405020304" pitchFamily="18" charset="0"/>
                <a:ea typeface="Times New Roman" panose="02020603050405020304" pitchFamily="18" charset="0"/>
              </a:rPr>
              <a:t>The fact that a formal child support order was never entered does not relieve a parent from their obligation to support their child.  </a:t>
            </a:r>
            <a:r>
              <a:rPr lang="en-US" sz="1800" u="sng" dirty="0">
                <a:solidFill>
                  <a:srgbClr val="000000"/>
                </a:solidFill>
                <a:effectLst/>
                <a:latin typeface="Times New Roman" panose="02020603050405020304" pitchFamily="18" charset="0"/>
                <a:ea typeface="Times New Roman" panose="02020603050405020304" pitchFamily="18" charset="0"/>
              </a:rPr>
              <a:t>See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rPr>
              <a:t>In Interest of Baby A</a:t>
            </a:r>
            <a:r>
              <a:rPr lang="en-US" sz="1800" dirty="0">
                <a:solidFill>
                  <a:srgbClr val="000000"/>
                </a:solidFill>
                <a:effectLst/>
                <a:latin typeface="Times New Roman" panose="02020603050405020304" pitchFamily="18" charset="0"/>
                <a:ea typeface="Times New Roman" panose="02020603050405020304" pitchFamily="18" charset="0"/>
              </a:rPr>
              <a:t>, 363 P.3d 193 (Colo. 2015).</a:t>
            </a:r>
          </a:p>
          <a:p>
            <a:pPr marL="393192" lvl="1" indent="0">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lvl="1"/>
            <a:r>
              <a:rPr lang="en-US" sz="1800" dirty="0">
                <a:solidFill>
                  <a:srgbClr val="000000"/>
                </a:solidFill>
                <a:effectLst/>
                <a:latin typeface="Times New Roman" panose="02020603050405020304" pitchFamily="18" charset="0"/>
                <a:ea typeface="Times New Roman" panose="02020603050405020304" pitchFamily="18" charset="0"/>
              </a:rPr>
              <a:t>Birth parents are not excused of their obligation to support their child because their incomes are small.  </a:t>
            </a:r>
            <a:r>
              <a:rPr lang="en-US" sz="1800" u="sng" dirty="0">
                <a:solidFill>
                  <a:srgbClr val="000000"/>
                </a:solidFill>
                <a:effectLst/>
                <a:latin typeface="Times New Roman" panose="02020603050405020304" pitchFamily="18" charset="0"/>
                <a:ea typeface="Times New Roman" panose="02020603050405020304" pitchFamily="18" charset="0"/>
              </a:rPr>
              <a:t>In re R.H.N.,</a:t>
            </a:r>
            <a:r>
              <a:rPr lang="en-US" sz="1800" dirty="0">
                <a:solidFill>
                  <a:srgbClr val="000000"/>
                </a:solidFill>
                <a:effectLst/>
                <a:latin typeface="Times New Roman" panose="02020603050405020304" pitchFamily="18" charset="0"/>
                <a:ea typeface="Times New Roman" panose="02020603050405020304" pitchFamily="18" charset="0"/>
              </a:rPr>
              <a:t> 710 P.2d 482 (Colo. 1985)</a:t>
            </a:r>
          </a:p>
          <a:p>
            <a:pPr lvl="1"/>
            <a:endParaRPr lang="en-US" sz="1800" dirty="0">
              <a:solidFill>
                <a:srgbClr val="000000"/>
              </a:solidFill>
              <a:effectLst/>
              <a:latin typeface="Times New Roman" panose="02020603050405020304" pitchFamily="18" charset="0"/>
              <a:ea typeface="Times New Roman" panose="02020603050405020304" pitchFamily="18" charset="0"/>
            </a:endParaRPr>
          </a:p>
          <a:p>
            <a:pPr lvl="1"/>
            <a:r>
              <a:rPr lang="en-US" sz="1800" dirty="0">
                <a:solidFill>
                  <a:srgbClr val="000000"/>
                </a:solidFill>
                <a:latin typeface="Times New Roman" panose="02020603050405020304" pitchFamily="18" charset="0"/>
              </a:rPr>
              <a:t>“Reasonable support” is a question of fact, determined on a case by case basis</a:t>
            </a:r>
            <a:endParaRPr lang="en-US" dirty="0">
              <a:latin typeface="Candara" panose="020E0502030303020204" pitchFamily="34" charset="0"/>
            </a:endParaRPr>
          </a:p>
        </p:txBody>
      </p:sp>
    </p:spTree>
    <p:extLst>
      <p:ext uri="{BB962C8B-B14F-4D97-AF65-F5344CB8AC3E}">
        <p14:creationId xmlns:p14="http://schemas.microsoft.com/office/powerpoint/2010/main" val="372703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UCCJEA JURISDICTION</a:t>
            </a:r>
            <a:br>
              <a:rPr lang="en-US" sz="44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Uniform Child Custody Jurisdiction and Enforcement Act</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81200"/>
            <a:ext cx="8229600" cy="4389120"/>
          </a:xfrm>
        </p:spPr>
        <p:txBody>
          <a:bodyPr>
            <a:normAutofit fontScale="77500" lnSpcReduction="20000"/>
          </a:bodyPr>
          <a:lstStyle/>
          <a:p>
            <a:r>
              <a:rPr lang="en-US" b="1" dirty="0"/>
              <a:t>UCCJEA applies to proceedings involving </a:t>
            </a:r>
            <a:r>
              <a:rPr lang="en-US" b="1" i="1" dirty="0"/>
              <a:t>both </a:t>
            </a:r>
            <a:r>
              <a:rPr lang="en-US" b="1" dirty="0"/>
              <a:t>termination of parental rights and adoption</a:t>
            </a:r>
            <a:r>
              <a:rPr lang="en-US" dirty="0"/>
              <a:t>.  </a:t>
            </a:r>
            <a:r>
              <a:rPr lang="en-US" u="sng" dirty="0"/>
              <a:t>In re Petition of M.M.V.</a:t>
            </a:r>
            <a:r>
              <a:rPr lang="en-US" dirty="0"/>
              <a:t>, 469 P.3d 556 (Colo. App. 2020).</a:t>
            </a:r>
          </a:p>
          <a:p>
            <a:endParaRPr lang="en-US" dirty="0"/>
          </a:p>
          <a:p>
            <a:r>
              <a:rPr lang="en-US" b="1" dirty="0"/>
              <a:t>Process to Establish Jurisdiction in Colorado Under the UCCJEA:</a:t>
            </a:r>
          </a:p>
          <a:p>
            <a:pPr lvl="1"/>
            <a:r>
              <a:rPr lang="en-US" dirty="0"/>
              <a:t>Motion needs to be filed in the out of state court (i.e. AZ) to release jurisdiction to Colorado.</a:t>
            </a:r>
          </a:p>
          <a:p>
            <a:pPr lvl="1"/>
            <a:r>
              <a:rPr lang="en-US" dirty="0"/>
              <a:t>Demonstrate that Colorado is now the child’s home state and that the </a:t>
            </a:r>
            <a:r>
              <a:rPr lang="en-US" b="1" dirty="0"/>
              <a:t>issuing state</a:t>
            </a:r>
            <a:r>
              <a:rPr lang="en-US" dirty="0"/>
              <a:t> must decline to exercise jurisdiction either by:</a:t>
            </a:r>
          </a:p>
          <a:p>
            <a:pPr lvl="3"/>
            <a:r>
              <a:rPr lang="en-US" dirty="0"/>
              <a:t>a. Determining that the child and parents no longer have a significant connection to the issuing state and substantial evidence regarding the child is not available in the issuing state; or</a:t>
            </a:r>
          </a:p>
          <a:p>
            <a:pPr lvl="3"/>
            <a:r>
              <a:rPr lang="en-US" dirty="0"/>
              <a:t>b. Determining that the Colorado Court is a more convenient forum</a:t>
            </a:r>
          </a:p>
          <a:p>
            <a:pPr marL="886968" lvl="1" indent="-457200"/>
            <a:r>
              <a:rPr lang="en-US" sz="2500" i="1" dirty="0"/>
              <a:t>Alternatively, </a:t>
            </a:r>
            <a:r>
              <a:rPr lang="en-US" sz="2500" dirty="0"/>
              <a:t>the issuing court  or a Colorado Court determines that the child, the parents, and anyone acting as a parent do not presently reside in the issuing state.</a:t>
            </a:r>
          </a:p>
        </p:txBody>
      </p:sp>
      <p:pic>
        <p:nvPicPr>
          <p:cNvPr id="4" name="Picture 3">
            <a:extLst>
              <a:ext uri="{FF2B5EF4-FFF2-40B4-BE49-F238E27FC236}">
                <a16:creationId xmlns:a16="http://schemas.microsoft.com/office/drawing/2014/main" id="{6BFECE5B-B45C-4823-ACD4-5CF1B43B9AD3}"/>
              </a:ext>
            </a:extLst>
          </p:cNvPr>
          <p:cNvPicPr>
            <a:picLocks noChangeAspect="1"/>
          </p:cNvPicPr>
          <p:nvPr/>
        </p:nvPicPr>
        <p:blipFill>
          <a:blip r:embed="rId3"/>
          <a:stretch>
            <a:fillRect/>
          </a:stretch>
        </p:blipFill>
        <p:spPr>
          <a:xfrm>
            <a:off x="7315200" y="615696"/>
            <a:ext cx="1752600" cy="1105185"/>
          </a:xfrm>
          <a:prstGeom prst="rect">
            <a:avLst/>
          </a:prstGeom>
        </p:spPr>
      </p:pic>
    </p:spTree>
    <p:extLst>
      <p:ext uri="{BB962C8B-B14F-4D97-AF65-F5344CB8AC3E}">
        <p14:creationId xmlns:p14="http://schemas.microsoft.com/office/powerpoint/2010/main" val="348015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ECFA-FD9E-4B04-8CF1-E755B83115A6}"/>
              </a:ext>
            </a:extLst>
          </p:cNvPr>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UCCJEA JURISDICTION (Continued)</a:t>
            </a:r>
          </a:p>
        </p:txBody>
      </p:sp>
      <p:sp>
        <p:nvSpPr>
          <p:cNvPr id="3" name="Content Placeholder 2">
            <a:extLst>
              <a:ext uri="{FF2B5EF4-FFF2-40B4-BE49-F238E27FC236}">
                <a16:creationId xmlns:a16="http://schemas.microsoft.com/office/drawing/2014/main" id="{603CD0F1-72D8-41FA-BB54-F32E65FEC0E8}"/>
              </a:ext>
            </a:extLst>
          </p:cNvPr>
          <p:cNvSpPr>
            <a:spLocks noGrp="1"/>
          </p:cNvSpPr>
          <p:nvPr>
            <p:ph idx="1"/>
          </p:nvPr>
        </p:nvSpPr>
        <p:spPr/>
        <p:txBody>
          <a:bodyPr/>
          <a:lstStyle/>
          <a:p>
            <a:r>
              <a:rPr lang="en-US" b="1" dirty="0"/>
              <a:t>Communication Between States is Required</a:t>
            </a:r>
            <a:r>
              <a:rPr lang="en-US" dirty="0"/>
              <a:t>:  In the </a:t>
            </a:r>
            <a:r>
              <a:rPr lang="en-US" u="sng" dirty="0"/>
              <a:t>MMV</a:t>
            </a:r>
            <a:r>
              <a:rPr lang="en-US" dirty="0"/>
              <a:t> decision, the COA makes it clear that direct communication between the two judges is required.  </a:t>
            </a:r>
          </a:p>
          <a:p>
            <a:endParaRPr lang="en-US" i="1" dirty="0"/>
          </a:p>
          <a:p>
            <a:r>
              <a:rPr lang="en-US" b="1" dirty="0"/>
              <a:t>Best practice is to file a motion with both courts and request that the two judges communicate to determine jurisdiction.</a:t>
            </a:r>
            <a:r>
              <a:rPr lang="en-US" dirty="0"/>
              <a:t>  Counsel in both states may seek to participate or alternatively brief the facts and legal arguments to assist the sister courts in making a jurisdictional decision.</a:t>
            </a:r>
          </a:p>
          <a:p>
            <a:endParaRPr lang="en-US" dirty="0"/>
          </a:p>
        </p:txBody>
      </p:sp>
    </p:spTree>
    <p:extLst>
      <p:ext uri="{BB962C8B-B14F-4D97-AF65-F5344CB8AC3E}">
        <p14:creationId xmlns:p14="http://schemas.microsoft.com/office/powerpoint/2010/main" val="85982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D672-97A7-4C58-AE1D-7464B5556415}"/>
              </a:ext>
            </a:extLst>
          </p:cNvPr>
          <p:cNvSpPr>
            <a:spLocks noGrp="1"/>
          </p:cNvSpPr>
          <p:nvPr>
            <p:ph type="title"/>
          </p:nvPr>
        </p:nvSpPr>
        <p:spPr>
          <a:xfrm>
            <a:off x="457200" y="704088"/>
            <a:ext cx="8229600" cy="1048512"/>
          </a:xfrm>
        </p:spPr>
        <p:txBody>
          <a:bodyPr>
            <a:noAutofit/>
          </a:bodyPr>
          <a:lstStyle/>
          <a:p>
            <a:r>
              <a:rPr lang="en-US" sz="4000" dirty="0">
                <a:latin typeface="Times New Roman" panose="02020603050405020304" pitchFamily="18" charset="0"/>
                <a:cs typeface="Times New Roman" panose="02020603050405020304" pitchFamily="18" charset="0"/>
              </a:rPr>
              <a:t>UCCJEA JURISDICTION (Continued)</a:t>
            </a:r>
          </a:p>
        </p:txBody>
      </p:sp>
      <p:sp>
        <p:nvSpPr>
          <p:cNvPr id="3" name="Content Placeholder 2">
            <a:extLst>
              <a:ext uri="{FF2B5EF4-FFF2-40B4-BE49-F238E27FC236}">
                <a16:creationId xmlns:a16="http://schemas.microsoft.com/office/drawing/2014/main" id="{85BF4542-633E-4A76-B1D9-CFD952330702}"/>
              </a:ext>
            </a:extLst>
          </p:cNvPr>
          <p:cNvSpPr>
            <a:spLocks noGrp="1"/>
          </p:cNvSpPr>
          <p:nvPr>
            <p:ph idx="1"/>
          </p:nvPr>
        </p:nvSpPr>
        <p:spPr/>
        <p:txBody>
          <a:bodyPr>
            <a:normAutofit fontScale="70000" lnSpcReduction="20000"/>
          </a:bodyPr>
          <a:lstStyle/>
          <a:p>
            <a:r>
              <a:rPr lang="en-US" b="1" dirty="0"/>
              <a:t>Failure to properly obtain jurisdiction under the UCCJEA results in the Colorado Court lacking subject matter jurisdiction</a:t>
            </a:r>
            <a:r>
              <a:rPr lang="en-US" dirty="0"/>
              <a:t>.  </a:t>
            </a:r>
            <a:r>
              <a:rPr lang="en-US" u="sng" dirty="0"/>
              <a:t>See e.g., In re Petition of M.M.V.</a:t>
            </a:r>
            <a:r>
              <a:rPr lang="en-US" dirty="0"/>
              <a:t>, 469 P.3d 556 (Colo. App. 2020); </a:t>
            </a:r>
            <a:r>
              <a:rPr kumimoji="0" lang="en-US" sz="2600" b="0" i="0" u="none" strike="noStrike" kern="1200" cap="none" spc="0" normalizeH="0" baseline="0" noProof="0" dirty="0">
                <a:ln>
                  <a:noFill/>
                </a:ln>
                <a:solidFill>
                  <a:prstClr val="black"/>
                </a:solidFill>
                <a:effectLst/>
                <a:uLnTx/>
                <a:uFillTx/>
                <a:latin typeface="Constantia"/>
                <a:ea typeface="+mn-ea"/>
                <a:cs typeface="+mn-cs"/>
              </a:rPr>
              <a:t>and </a:t>
            </a:r>
            <a:r>
              <a:rPr lang="en-US" u="sng" dirty="0"/>
              <a:t>A.B.-A.</a:t>
            </a:r>
            <a:r>
              <a:rPr lang="en-US" dirty="0"/>
              <a:t>, 451 P.3d 1278 (Colo. App. 2019).</a:t>
            </a:r>
          </a:p>
          <a:p>
            <a:endParaRPr lang="en-US" dirty="0"/>
          </a:p>
          <a:p>
            <a:r>
              <a:rPr lang="en-US" dirty="0"/>
              <a:t>Note: UCCJEA has no applicability IF termination of parental rights is not being pursued (i.e., parents are deceased or birth parents had previously had his/her parental rights terminated in a separate case).</a:t>
            </a:r>
          </a:p>
          <a:p>
            <a:endParaRPr lang="en-US" dirty="0"/>
          </a:p>
          <a:p>
            <a:r>
              <a:rPr lang="en-US" dirty="0"/>
              <a:t>Note: While another division of the COA previously stated in </a:t>
            </a:r>
            <a:r>
              <a:rPr lang="en-US" u="sng" dirty="0"/>
              <a:t>In re Adoption of K.L.L,</a:t>
            </a:r>
            <a:r>
              <a:rPr lang="en-US" dirty="0"/>
              <a:t> 160 P.3d 383 (Colo. App. 2007) that the UCCJEA does not apply to a custodial adoption proceeding, that case did not specifically address whether UCCJEA governs the termination of parental rights when it is initiated in an adoption case.  Further, that case is distinguishable in that, all proceedings, including  the guardianship and custodial adoption, were brought in Colorado after the child had been lawfully living in Colorado for almost two years.</a:t>
            </a:r>
          </a:p>
          <a:p>
            <a:endParaRPr lang="en-US" dirty="0"/>
          </a:p>
        </p:txBody>
      </p:sp>
    </p:spTree>
    <p:extLst>
      <p:ext uri="{BB962C8B-B14F-4D97-AF65-F5344CB8AC3E}">
        <p14:creationId xmlns:p14="http://schemas.microsoft.com/office/powerpoint/2010/main" val="293803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1786700"/>
            <a:ext cx="8229600" cy="1143000"/>
          </a:xfrm>
        </p:spPr>
        <p:txBody>
          <a:bodyPr>
            <a:normAutofit/>
          </a:bodyPr>
          <a:lstStyle/>
          <a:p>
            <a:pPr algn="ctr"/>
            <a:r>
              <a:rPr lang="en-US" dirty="0"/>
              <a:t>ELIGIBILITY TO ADOPT</a:t>
            </a:r>
          </a:p>
        </p:txBody>
      </p:sp>
      <p:sp>
        <p:nvSpPr>
          <p:cNvPr id="3" name="Content Placeholder 2"/>
          <p:cNvSpPr>
            <a:spLocks noGrp="1"/>
          </p:cNvSpPr>
          <p:nvPr>
            <p:ph idx="1"/>
          </p:nvPr>
        </p:nvSpPr>
        <p:spPr/>
        <p:txBody>
          <a:bodyPr>
            <a:normAutofit fontScale="55000" lnSpcReduction="20000"/>
          </a:bodyPr>
          <a:lstStyle/>
          <a:p>
            <a:r>
              <a:rPr lang="en-US" sz="3600" b="1" dirty="0"/>
              <a:t>Federal Bureau of Investigation, Colorado Bureau of Investigation and Colorado Department of Human Services Trails Background Checks  are required for each adoptive parent.  C.R.S. </a:t>
            </a:r>
            <a:r>
              <a:rPr lang="en-US" sz="3600" b="1" dirty="0">
                <a:effectLst/>
                <a:latin typeface="Times New Roman" panose="02020603050405020304" pitchFamily="18" charset="0"/>
                <a:ea typeface="Times New Roman" panose="02020603050405020304" pitchFamily="18" charset="0"/>
              </a:rPr>
              <a:t>§§ 19-5-207 and19-5-208(5).</a:t>
            </a:r>
          </a:p>
          <a:p>
            <a:endParaRPr lang="en-US" sz="2800" dirty="0">
              <a:effectLst/>
              <a:latin typeface="Times New Roman" panose="02020603050405020304" pitchFamily="18" charset="0"/>
              <a:ea typeface="Times New Roman" panose="02020603050405020304" pitchFamily="18" charset="0"/>
            </a:endParaRPr>
          </a:p>
          <a:p>
            <a:pPr>
              <a:spcBef>
                <a:spcPts val="0"/>
              </a:spcBef>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IndentoGo and Colorado Fingerprinting will both do the CBI fingerprinting but only Colorado Fingerprinting can do both CBI and FBI results.   The following link will send you to the </a:t>
            </a: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Colorado Applicant Background Services (CABS</a:t>
            </a:r>
            <a:r>
              <a:rPr lang="en-US" sz="2800" cap="all" dirty="0">
                <a:effectLst/>
                <a:latin typeface="Times New Roman" panose="02020603050405020304" pitchFamily="18" charset="0"/>
                <a:ea typeface="Times New Roman" panose="02020603050405020304" pitchFamily="18" charset="0"/>
                <a:cs typeface="Times New Roman" panose="02020603050405020304" pitchFamily="18" charset="0"/>
              </a:rPr>
              <a:t> website):</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2800" kern="1400" cap="all"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kern="1400" spc="-5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https://colorado.gov/pacific/cbi/employment-background-checks</a:t>
            </a:r>
            <a:r>
              <a:rPr lang="en-US" sz="2800" kern="1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kern="1400" spc="-50" dirty="0">
              <a:effectLst/>
              <a:latin typeface="Calibri" panose="020F0502020204030204" pitchFamily="34" charset="0"/>
              <a:ea typeface="MS Gothic" panose="020B0609070205080204" pitchFamily="49" charset="-128"/>
              <a:cs typeface="Times New Roman" panose="02020603050405020304" pitchFamily="18" charset="0"/>
            </a:endParaRPr>
          </a:p>
          <a:p>
            <a:pPr marL="0" marR="0">
              <a:spcBef>
                <a:spcPts val="0"/>
              </a:spcBef>
              <a:spcAft>
                <a:spcPts val="0"/>
              </a:spcAft>
            </a:pPr>
            <a:endParaRPr lang="en-US" sz="2800" kern="1400" spc="-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800" kern="1400" spc="-50" dirty="0">
                <a:latin typeface="Times New Roman" panose="02020603050405020304" pitchFamily="18" charset="0"/>
                <a:ea typeface="Times New Roman" panose="02020603050405020304" pitchFamily="18" charset="0"/>
                <a:cs typeface="Times New Roman" panose="02020603050405020304" pitchFamily="18" charset="0"/>
              </a:rPr>
              <a:t>FBI and CBI Clearances must be 90 days current </a:t>
            </a:r>
            <a:r>
              <a:rPr lang="en-US" sz="2800" u="sng" kern="1400" spc="-50" dirty="0">
                <a:latin typeface="Times New Roman" panose="02020603050405020304" pitchFamily="18" charset="0"/>
                <a:ea typeface="Times New Roman" panose="02020603050405020304" pitchFamily="18" charset="0"/>
                <a:cs typeface="Times New Roman" panose="02020603050405020304" pitchFamily="18" charset="0"/>
              </a:rPr>
              <a:t>at the time of the filing </a:t>
            </a:r>
            <a:r>
              <a:rPr lang="en-US" sz="2800" kern="1400" spc="-50" dirty="0">
                <a:latin typeface="Times New Roman" panose="02020603050405020304" pitchFamily="18" charset="0"/>
                <a:ea typeface="Times New Roman" panose="02020603050405020304" pitchFamily="18" charset="0"/>
                <a:cs typeface="Times New Roman" panose="02020603050405020304" pitchFamily="18" charset="0"/>
              </a:rPr>
              <a:t>and take about 2-4 weeks to obtain.</a:t>
            </a:r>
          </a:p>
          <a:p>
            <a:pPr>
              <a:spcBef>
                <a:spcPts val="0"/>
              </a:spcBef>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Expedited FBI results can be requested (24-48 hours) but can only be done at the Colorado Fingerprinting locations below, at the time </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of the </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CBI fingerprints are taken.  </a:t>
            </a:r>
          </a:p>
          <a:p>
            <a:pPr lvl="2">
              <a:spcBef>
                <a:spcPts val="0"/>
              </a:spcBef>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Downtown Denver: 110 16th St Mall 8th floor, Denver, CO 80202</a:t>
            </a:r>
            <a:endParaRPr lang="en-US" sz="2700" dirty="0">
              <a:latin typeface="Cambria" panose="02040503050406030204" pitchFamily="18" charset="0"/>
              <a:ea typeface="MS Mincho" panose="02020609040205080304" pitchFamily="49" charset="-128"/>
              <a:cs typeface="Times New Roman" panose="02020603050405020304" pitchFamily="18" charset="0"/>
            </a:endParaRPr>
          </a:p>
          <a:p>
            <a:pPr lvl="2">
              <a:spcBef>
                <a:spcPts val="0"/>
              </a:spcBef>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Denver/Kalamath: 301 Kalamath St #102, Denver, CO 80223</a:t>
            </a:r>
            <a:endParaRPr lang="en-US" sz="2700" dirty="0">
              <a:latin typeface="Cambria" panose="02040503050406030204" pitchFamily="18" charset="0"/>
              <a:ea typeface="MS Mincho" panose="02020609040205080304" pitchFamily="49" charset="-128"/>
              <a:cs typeface="Times New Roman" panose="02020603050405020304" pitchFamily="18" charset="0"/>
            </a:endParaRPr>
          </a:p>
          <a:p>
            <a:pPr lvl="2">
              <a:spcBef>
                <a:spcPts val="0"/>
              </a:spcBef>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Belmar/Lakewood: 8015 W Alameda Ave, Lakewood, CO 80226</a:t>
            </a:r>
          </a:p>
          <a:p>
            <a:pPr marL="667512" lvl="2" indent="0">
              <a:spcBef>
                <a:spcPts val="0"/>
              </a:spcBef>
              <a:buNone/>
            </a:pPr>
            <a:endParaRPr lang="en-US" sz="2200" kern="1400" spc="-50" dirty="0">
              <a:effectLst/>
              <a:latin typeface="Calibri" panose="020F050202020403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the CDHS Trails check, complete the form online at: 	</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www.ColoradoOfficeofEarlyChildhood.com </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send payment of $35.00.  </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Takes about 30-45 days.</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5" name="Picture 2" descr="Image result for eligibility to adopt children symbols">
            <a:extLst>
              <a:ext uri="{FF2B5EF4-FFF2-40B4-BE49-F238E27FC236}">
                <a16:creationId xmlns:a16="http://schemas.microsoft.com/office/drawing/2014/main" id="{8D81BE6A-3BF4-4581-B092-C243B576F6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76200"/>
            <a:ext cx="305752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9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Hypothetical Interstate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Adoption Case</a:t>
            </a:r>
          </a:p>
        </p:txBody>
      </p:sp>
      <p:pic>
        <p:nvPicPr>
          <p:cNvPr id="2050" name="Picture 2" descr="Case File Clip Art">
            <a:extLst>
              <a:ext uri="{FF2B5EF4-FFF2-40B4-BE49-F238E27FC236}">
                <a16:creationId xmlns:a16="http://schemas.microsoft.com/office/drawing/2014/main" id="{968BB29D-EE7C-4B80-9856-3F0281A25F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3250" y="270113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9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990F-8826-4ED3-88B4-20B67E07855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Eligibility to Adopt (Continued)</a:t>
            </a:r>
          </a:p>
        </p:txBody>
      </p:sp>
      <p:sp>
        <p:nvSpPr>
          <p:cNvPr id="3" name="Content Placeholder 2">
            <a:extLst>
              <a:ext uri="{FF2B5EF4-FFF2-40B4-BE49-F238E27FC236}">
                <a16:creationId xmlns:a16="http://schemas.microsoft.com/office/drawing/2014/main" id="{74385F47-1E14-4EC3-A883-D8FD175FC76E}"/>
              </a:ext>
            </a:extLst>
          </p:cNvPr>
          <p:cNvSpPr>
            <a:spLocks noGrp="1"/>
          </p:cNvSpPr>
          <p:nvPr>
            <p:ph idx="1"/>
          </p:nvPr>
        </p:nvSpPr>
        <p:spPr/>
        <p:txBody>
          <a:bodyPr>
            <a:normAutofit fontScale="77500" lnSpcReduction="20000"/>
          </a:bodyPr>
          <a:lstStyle/>
          <a:p>
            <a:r>
              <a:rPr lang="en-US" sz="2800" dirty="0">
                <a:ea typeface="Times New Roman" panose="02020603050405020304" pitchFamily="18" charset="0"/>
              </a:rPr>
              <a:t>Certain Crimes Prevent a Prospective Adoptive Parent from Being Granted a Stepparent, Kinship, or Custodial Adoption:</a:t>
            </a:r>
          </a:p>
          <a:p>
            <a:pPr lvl="2"/>
            <a:r>
              <a:rPr lang="en-US" sz="2300" dirty="0">
                <a:effectLst/>
                <a:ea typeface="Times New Roman" panose="02020603050405020304" pitchFamily="18" charset="0"/>
              </a:rPr>
              <a:t>Felonies for child abuse or neglect; spousal abuse; any crime against a child; or any crime involving violence, rape, sexual assault or homicide, excluding assault or battery (so long as it was committed more than five years from the date of the filing).  C.R.S. §  19-5-210(4).  </a:t>
            </a:r>
            <a:r>
              <a:rPr lang="en-US" sz="2300" u="sng" dirty="0">
                <a:effectLst/>
                <a:ea typeface="Times New Roman" panose="02020603050405020304" pitchFamily="18" charset="0"/>
              </a:rPr>
              <a:t>See also</a:t>
            </a:r>
            <a:r>
              <a:rPr lang="en-US" sz="2300" dirty="0">
                <a:effectLst/>
                <a:ea typeface="Times New Roman" panose="02020603050405020304" pitchFamily="18" charset="0"/>
              </a:rPr>
              <a:t> §19-5-207(2.5)(a).</a:t>
            </a:r>
          </a:p>
          <a:p>
            <a:endParaRPr lang="en-US" dirty="0"/>
          </a:p>
          <a:p>
            <a:pPr lvl="1"/>
            <a:r>
              <a:rPr lang="en-US" dirty="0"/>
              <a:t>NOTE: Even if crime is not a per se restriction on adoption, a trial court still has discretion to deny adoption based upon the overall criminal history and the moral character of the adoptive parent.  C.R.S. </a:t>
            </a:r>
            <a:r>
              <a:rPr kumimoji="0" lang="en-US" sz="2300" b="0" i="0" u="none" strike="noStrike" kern="1200" cap="none" spc="0" normalizeH="0" baseline="0" noProof="0" dirty="0">
                <a:ln>
                  <a:noFill/>
                </a:ln>
                <a:solidFill>
                  <a:prstClr val="black"/>
                </a:solidFill>
                <a:effectLst/>
                <a:uLnTx/>
                <a:uFillTx/>
                <a:ea typeface="Times New Roman" panose="02020603050405020304" pitchFamily="18" charset="0"/>
                <a:cs typeface="+mn-cs"/>
              </a:rPr>
              <a:t>§§ 19-5-210 (2)(b) and (b.5).</a:t>
            </a:r>
          </a:p>
          <a:p>
            <a:pPr lvl="1"/>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r>
              <a:rPr lang="en-US" b="1" dirty="0"/>
              <a:t>Homestudy is Required in Custodial and Kinship Adoptions unless waived by the Court.  </a:t>
            </a:r>
            <a:r>
              <a:rPr lang="en-US" dirty="0"/>
              <a:t>C.R.S. </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19-5-206(2)(g).</a:t>
            </a:r>
            <a:endParaRPr lang="en-US" b="1" dirty="0"/>
          </a:p>
          <a:p>
            <a:endParaRPr lang="en-US" dirty="0"/>
          </a:p>
          <a:p>
            <a:endParaRPr lang="en-US" dirty="0"/>
          </a:p>
        </p:txBody>
      </p:sp>
    </p:spTree>
    <p:extLst>
      <p:ext uri="{BB962C8B-B14F-4D97-AF65-F5344CB8AC3E}">
        <p14:creationId xmlns:p14="http://schemas.microsoft.com/office/powerpoint/2010/main" val="178873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INDIAN CHILD WELFARE ACT</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a:t>Procedural Considerations </a:t>
            </a:r>
            <a:endParaRPr lang="en-US" dirty="0"/>
          </a:p>
          <a:p>
            <a:r>
              <a:rPr lang="en-US" dirty="0"/>
              <a:t>Federal and State Requirements </a:t>
            </a:r>
          </a:p>
          <a:p>
            <a:pPr lvl="1"/>
            <a:r>
              <a:rPr lang="fr-FR" dirty="0"/>
              <a:t>25 U.S.C. §1901 et seq.</a:t>
            </a:r>
          </a:p>
          <a:p>
            <a:pPr lvl="1"/>
            <a:r>
              <a:rPr lang="en-US" dirty="0"/>
              <a:t>2016 BIA Guidelines for Implementing ICWA (“persuasive authority”)</a:t>
            </a:r>
          </a:p>
          <a:p>
            <a:pPr lvl="1"/>
            <a:r>
              <a:rPr lang="en-US" dirty="0">
                <a:latin typeface="Candara" panose="020E0502030303020204" pitchFamily="34" charset="0"/>
              </a:rPr>
              <a:t>§</a:t>
            </a:r>
            <a:r>
              <a:rPr lang="en-US" dirty="0"/>
              <a:t>19-1-126, C.R.S. (2020)</a:t>
            </a:r>
          </a:p>
          <a:p>
            <a:pPr marL="393192" lvl="1" indent="0">
              <a:buNone/>
            </a:pPr>
            <a:endParaRPr lang="en-US" dirty="0"/>
          </a:p>
          <a:p>
            <a:r>
              <a:rPr lang="en-US" dirty="0"/>
              <a:t>Required Inquiry by the Court </a:t>
            </a:r>
          </a:p>
          <a:p>
            <a:pPr lvl="1"/>
            <a:r>
              <a:rPr lang="en-US" dirty="0"/>
              <a:t>Colorado imposes a duty to make “continuing inquiries” to determine whether a child is an Indian child. </a:t>
            </a:r>
            <a:r>
              <a:rPr lang="en-US" dirty="0">
                <a:latin typeface="Candara" panose="020E0502030303020204" pitchFamily="34" charset="0"/>
              </a:rPr>
              <a:t>§</a:t>
            </a:r>
            <a:r>
              <a:rPr lang="en-US" dirty="0"/>
              <a:t>19-1-126(1)(a), C.R.S. (2020)</a:t>
            </a:r>
          </a:p>
          <a:p>
            <a:pPr lvl="1"/>
            <a:endParaRPr lang="en-US" dirty="0"/>
          </a:p>
          <a:p>
            <a:pPr marL="0" indent="0">
              <a:buNone/>
            </a:pPr>
            <a:r>
              <a:rPr lang="en-US" dirty="0"/>
              <a:t>	</a:t>
            </a:r>
          </a:p>
          <a:p>
            <a:pPr lvl="1"/>
            <a:endParaRPr lang="en-US" dirty="0"/>
          </a:p>
        </p:txBody>
      </p:sp>
    </p:spTree>
    <p:extLst>
      <p:ext uri="{BB962C8B-B14F-4D97-AF65-F5344CB8AC3E}">
        <p14:creationId xmlns:p14="http://schemas.microsoft.com/office/powerpoint/2010/main" val="3065817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INDIAN CHILD WELFARE ACT</a:t>
            </a:r>
          </a:p>
        </p:txBody>
      </p:sp>
      <p:sp>
        <p:nvSpPr>
          <p:cNvPr id="3" name="Content Placeholder 2"/>
          <p:cNvSpPr>
            <a:spLocks noGrp="1"/>
          </p:cNvSpPr>
          <p:nvPr>
            <p:ph idx="1"/>
          </p:nvPr>
        </p:nvSpPr>
        <p:spPr/>
        <p:txBody>
          <a:bodyPr>
            <a:normAutofit/>
          </a:bodyPr>
          <a:lstStyle/>
          <a:p>
            <a:pPr marL="0" indent="0" algn="ctr">
              <a:buNone/>
            </a:pPr>
            <a:r>
              <a:rPr lang="en-US" dirty="0"/>
              <a:t>Definition of an Indian Child</a:t>
            </a:r>
          </a:p>
          <a:p>
            <a:pPr marL="0" indent="0" algn="ctr">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indent="0" algn="ctr">
              <a:buNone/>
            </a:pPr>
            <a:r>
              <a:rPr lang="en-US" sz="1800" dirty="0">
                <a:solidFill>
                  <a:srgbClr val="000000"/>
                </a:solidFill>
                <a:effectLst/>
                <a:latin typeface="Times New Roman" panose="02020603050405020304" pitchFamily="18" charset="0"/>
                <a:ea typeface="Times New Roman" panose="02020603050405020304" pitchFamily="18" charset="0"/>
              </a:rPr>
              <a:t>“Indian Child” is defined in federal law as an unmarried person who is under age eighteen and is either (a) a member of an Indian tribe or (b) is eligible for membership in an Indian Tribe and is the biological child of a member of an Indian tribe. </a:t>
            </a:r>
          </a:p>
          <a:p>
            <a:pPr marL="0" indent="0" algn="ctr">
              <a:buNone/>
            </a:pPr>
            <a:r>
              <a:rPr lang="en-US" sz="1800" dirty="0">
                <a:solidFill>
                  <a:srgbClr val="000000"/>
                </a:solidFill>
                <a:effectLst/>
                <a:latin typeface="Times New Roman" panose="02020603050405020304" pitchFamily="18" charset="0"/>
                <a:ea typeface="Times New Roman" panose="02020603050405020304" pitchFamily="18" charset="0"/>
              </a:rPr>
              <a:t>25 U.S.C. Section 1903(4).</a:t>
            </a:r>
            <a:r>
              <a:rPr lang="en-US" dirty="0"/>
              <a:t> </a:t>
            </a:r>
          </a:p>
        </p:txBody>
      </p:sp>
    </p:spTree>
    <p:extLst>
      <p:ext uri="{BB962C8B-B14F-4D97-AF65-F5344CB8AC3E}">
        <p14:creationId xmlns:p14="http://schemas.microsoft.com/office/powerpoint/2010/main" val="75948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INDIAN CHILD WELFARE ACT</a:t>
            </a:r>
          </a:p>
        </p:txBody>
      </p:sp>
      <p:sp>
        <p:nvSpPr>
          <p:cNvPr id="3" name="Content Placeholder 2"/>
          <p:cNvSpPr>
            <a:spLocks noGrp="1"/>
          </p:cNvSpPr>
          <p:nvPr>
            <p:ph idx="1"/>
          </p:nvPr>
        </p:nvSpPr>
        <p:spPr/>
        <p:txBody>
          <a:bodyPr>
            <a:normAutofit/>
          </a:bodyPr>
          <a:lstStyle/>
          <a:p>
            <a:pPr marL="0" indent="0">
              <a:buNone/>
            </a:pPr>
            <a:r>
              <a:rPr lang="en-US" dirty="0"/>
              <a:t>If the child is an Indian child, many additional requirements including (but not only):</a:t>
            </a:r>
          </a:p>
          <a:p>
            <a:r>
              <a:rPr lang="en-US" dirty="0"/>
              <a:t>Higher burden of proof (</a:t>
            </a:r>
            <a:r>
              <a:rPr lang="en-US" u="sng" dirty="0"/>
              <a:t>Beyond a Reasonable Doubt</a:t>
            </a:r>
            <a:r>
              <a:rPr lang="en-US" dirty="0"/>
              <a:t>) </a:t>
            </a:r>
          </a:p>
          <a:p>
            <a:r>
              <a:rPr lang="en-US" u="sng" dirty="0"/>
              <a:t>Active Efforts </a:t>
            </a:r>
            <a:r>
              <a:rPr lang="en-US" dirty="0"/>
              <a:t>to Prevent the Break-up of the Indian family </a:t>
            </a:r>
          </a:p>
          <a:p>
            <a:r>
              <a:rPr lang="en-US" dirty="0"/>
              <a:t>Testimony from a “Qualified” Expert Witness regarding </a:t>
            </a:r>
            <a:r>
              <a:rPr lang="en-US" u="sng" dirty="0"/>
              <a:t>risk of harm if child returned to a parent</a:t>
            </a:r>
          </a:p>
          <a:p>
            <a:r>
              <a:rPr lang="en-US" dirty="0"/>
              <a:t>Testimony from a “Qualified” Expert Witness to testify about the </a:t>
            </a:r>
            <a:r>
              <a:rPr lang="en-US" u="sng" dirty="0"/>
              <a:t>social and cultural standards of the tribe</a:t>
            </a:r>
          </a:p>
          <a:p>
            <a:endParaRPr lang="en-US" dirty="0"/>
          </a:p>
          <a:p>
            <a:endParaRPr lang="en-US" dirty="0"/>
          </a:p>
        </p:txBody>
      </p:sp>
    </p:spTree>
    <p:extLst>
      <p:ext uri="{BB962C8B-B14F-4D97-AF65-F5344CB8AC3E}">
        <p14:creationId xmlns:p14="http://schemas.microsoft.com/office/powerpoint/2010/main" val="124289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INDIAN CHILD WELFARE ACT</a:t>
            </a:r>
          </a:p>
        </p:txBody>
      </p:sp>
      <p:sp>
        <p:nvSpPr>
          <p:cNvPr id="3" name="Content Placeholder 2"/>
          <p:cNvSpPr>
            <a:spLocks noGrp="1"/>
          </p:cNvSpPr>
          <p:nvPr>
            <p:ph idx="1"/>
          </p:nvPr>
        </p:nvSpPr>
        <p:spPr/>
        <p:txBody>
          <a:bodyPr>
            <a:normAutofit lnSpcReduction="10000"/>
          </a:bodyPr>
          <a:lstStyle/>
          <a:p>
            <a:pPr marL="0" indent="0" algn="ctr">
              <a:buNone/>
            </a:pPr>
            <a:r>
              <a:rPr lang="en-US" b="1" u="sng" dirty="0"/>
              <a:t>Active Efforts</a:t>
            </a:r>
          </a:p>
          <a:p>
            <a:pPr marL="0" indent="0" algn="ctr">
              <a:buNone/>
            </a:pPr>
            <a:r>
              <a:rPr lang="en-US" dirty="0"/>
              <a:t>25 U.S.C. § 1912(d)</a:t>
            </a:r>
            <a:endParaRPr lang="en-US" b="1" u="sng" dirty="0"/>
          </a:p>
          <a:p>
            <a:r>
              <a:rPr lang="en-US" sz="1800" dirty="0">
                <a:effectLst/>
                <a:latin typeface="Times New Roman" panose="02020603050405020304" pitchFamily="18" charset="0"/>
                <a:ea typeface="Calibri" panose="020F0502020204030204" pitchFamily="34" charset="0"/>
              </a:rPr>
              <a:t>Active effort requirement applies to private adoption cases. </a:t>
            </a:r>
            <a:r>
              <a:rPr lang="en-US" sz="1800" u="sng" dirty="0">
                <a:effectLst/>
                <a:latin typeface="Times New Roman" panose="02020603050405020304" pitchFamily="18" charset="0"/>
                <a:ea typeface="Calibri" panose="020F0502020204030204" pitchFamily="34" charset="0"/>
              </a:rPr>
              <a:t>In re N.B.</a:t>
            </a:r>
            <a:r>
              <a:rPr lang="en-US" sz="1800" dirty="0">
                <a:effectLst/>
                <a:latin typeface="Times New Roman" panose="02020603050405020304" pitchFamily="18" charset="0"/>
                <a:ea typeface="Calibri" panose="020F0502020204030204" pitchFamily="34" charset="0"/>
              </a:rPr>
              <a:t>, 199 P.3d 16 (Colo. Ct. App. 2007)</a:t>
            </a:r>
          </a:p>
          <a:p>
            <a:pPr marL="0" indent="0">
              <a:buNone/>
            </a:pPr>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“Active efforts may include, for example supporting regular visits with parents, taking steps to keep siblings together whenever possible, and assisting Indian parent with transportation.” </a:t>
            </a:r>
            <a:r>
              <a:rPr lang="en-US" sz="1800" dirty="0">
                <a:effectLst/>
                <a:latin typeface="Times New Roman" panose="02020603050405020304" pitchFamily="18" charset="0"/>
                <a:ea typeface="Calibri" panose="020F0502020204030204" pitchFamily="34" charset="0"/>
              </a:rPr>
              <a:t>2016 BIA Guidelines Section 23.2</a:t>
            </a:r>
          </a:p>
          <a:p>
            <a:pPr marL="0" indent="0">
              <a:buNone/>
            </a:pPr>
            <a:endParaRPr lang="en-US" sz="1800" dirty="0">
              <a:effectLst/>
              <a:latin typeface="Times New Roman" panose="02020603050405020304" pitchFamily="18" charset="0"/>
              <a:ea typeface="Calibri" panose="020F0502020204030204" pitchFamily="34" charset="0"/>
            </a:endParaRPr>
          </a:p>
          <a:p>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 a private adoption case, active efforts to prevent a parent from abandoning a child might include informing the parent about the child’s educational progress and interests, sending the parent photos of the child; and where appropriate inviting the parent to school and extracurricular events and allowing the child to accept communications from the parent. </a:t>
            </a:r>
            <a:r>
              <a:rPr lang="en-US" sz="1800" u="sng" dirty="0">
                <a:effectLst/>
                <a:latin typeface="Times New Roman" panose="02020603050405020304" pitchFamily="18" charset="0"/>
                <a:ea typeface="Calibri" panose="020F0502020204030204" pitchFamily="34" charset="0"/>
              </a:rPr>
              <a:t>SS v. Stephanie H</a:t>
            </a:r>
            <a:r>
              <a:rPr lang="en-US" sz="1800" dirty="0">
                <a:effectLst/>
                <a:latin typeface="Times New Roman" panose="02020603050405020304" pitchFamily="18" charset="0"/>
                <a:ea typeface="Calibri" panose="020F0502020204030204" pitchFamily="34" charset="0"/>
              </a:rPr>
              <a:t>, 388 P.3d 569 (Ariz. Ct. App 2017)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00021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INDIAN CHILD WELFARE ACT</a:t>
            </a:r>
          </a:p>
        </p:txBody>
      </p:sp>
      <p:sp>
        <p:nvSpPr>
          <p:cNvPr id="3" name="Content Placeholder 2"/>
          <p:cNvSpPr>
            <a:spLocks noGrp="1"/>
          </p:cNvSpPr>
          <p:nvPr>
            <p:ph idx="1"/>
          </p:nvPr>
        </p:nvSpPr>
        <p:spPr/>
        <p:txBody>
          <a:bodyPr>
            <a:normAutofit/>
          </a:bodyPr>
          <a:lstStyle/>
          <a:p>
            <a:pPr marL="0" indent="0" algn="ctr">
              <a:buNone/>
            </a:pPr>
            <a:r>
              <a:rPr lang="en-US" b="1" u="sng" dirty="0"/>
              <a:t>Qualified Expert Witness</a:t>
            </a:r>
          </a:p>
          <a:p>
            <a:pPr marL="0" indent="0" algn="ctr">
              <a:buNone/>
            </a:pPr>
            <a:endParaRPr lang="en-US" b="1" u="sng" dirty="0"/>
          </a:p>
          <a:p>
            <a:pPr marL="0" indent="0">
              <a:buNone/>
            </a:pPr>
            <a:r>
              <a:rPr lang="en-US" sz="1800" dirty="0">
                <a:latin typeface="Times New Roman" panose="02020603050405020304" pitchFamily="18" charset="0"/>
                <a:ea typeface="Microsoft YaHei UI" panose="020B0503020204020204" pitchFamily="34" charset="-122"/>
                <a:cs typeface="Times New Roman" panose="02020603050405020304" pitchFamily="18" charset="0"/>
              </a:rPr>
              <a:t>No foster care or termination of parental rights may be ordered without qualified expert witness testimony that continued custody is “likely to result in serious emotional or physical damage to the child.” 25 U.S.C. § 1912(e),(f) </a:t>
            </a:r>
            <a:endParaRPr lang="en-US" sz="1800" dirty="0">
              <a:effectLst/>
              <a:latin typeface="Times New Roman" panose="02020603050405020304" pitchFamily="18" charset="0"/>
              <a:ea typeface="Microsoft YaHei UI" panose="020B0503020204020204" pitchFamily="34"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718812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INDIAN CHILD WELFARE ACT</a:t>
            </a:r>
          </a:p>
        </p:txBody>
      </p:sp>
      <p:sp>
        <p:nvSpPr>
          <p:cNvPr id="3" name="Content Placeholder 2"/>
          <p:cNvSpPr>
            <a:spLocks noGrp="1"/>
          </p:cNvSpPr>
          <p:nvPr>
            <p:ph idx="1"/>
          </p:nvPr>
        </p:nvSpPr>
        <p:spPr/>
        <p:txBody>
          <a:bodyPr>
            <a:normAutofit lnSpcReduction="10000"/>
          </a:bodyPr>
          <a:lstStyle/>
          <a:p>
            <a:pPr marL="0" indent="0" algn="ctr">
              <a:buNone/>
            </a:pPr>
            <a:r>
              <a:rPr lang="en-US" b="1" u="sng" dirty="0"/>
              <a:t>Qualified Expert Witness</a:t>
            </a:r>
          </a:p>
          <a:p>
            <a:pPr marL="0" indent="0" algn="ctr">
              <a:buNone/>
            </a:pPr>
            <a:endParaRPr lang="en-US" b="1" u="sng" dirty="0"/>
          </a:p>
          <a:p>
            <a:pPr marL="0" indent="0">
              <a:buNone/>
            </a:pPr>
            <a:r>
              <a:rPr lang="en-US" dirty="0"/>
              <a:t>2016 BIA Guidelines, (G.2 Qualified Expert Witness, p.52-53) </a:t>
            </a:r>
          </a:p>
          <a:p>
            <a:pPr lvl="1"/>
            <a:r>
              <a:rPr lang="en-US" dirty="0"/>
              <a:t>Qualified expert witness must have particular expertise</a:t>
            </a:r>
          </a:p>
          <a:p>
            <a:pPr lvl="1"/>
            <a:r>
              <a:rPr lang="en-US" dirty="0"/>
              <a:t>Qualified expert witness should have knowledge of prevailing social and cultural standards of the Tribe</a:t>
            </a:r>
          </a:p>
          <a:p>
            <a:pPr lvl="2"/>
            <a:r>
              <a:rPr lang="en-US" dirty="0"/>
              <a:t>“The rule recognizes that there may be certain circumstances where a qualified expert witness need not have specific knowledge of the prevail social and cultural standard’s of the Indian child’s Tribe in order to meet the statutory standard.”</a:t>
            </a:r>
          </a:p>
          <a:p>
            <a:pPr marL="978408" lvl="3" indent="0">
              <a:buNone/>
            </a:pPr>
            <a:endParaRPr lang="en-US" dirty="0"/>
          </a:p>
        </p:txBody>
      </p:sp>
    </p:spTree>
    <p:extLst>
      <p:ext uri="{BB962C8B-B14F-4D97-AF65-F5344CB8AC3E}">
        <p14:creationId xmlns:p14="http://schemas.microsoft.com/office/powerpoint/2010/main" val="982748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8229600" cy="469900"/>
          </a:xfrm>
        </p:spPr>
        <p:txBody>
          <a:bodyPr>
            <a:normAutofit fontScale="90000"/>
          </a:bodyPr>
          <a:lstStyle/>
          <a:p>
            <a:pPr algn="ctr"/>
            <a:r>
              <a:rPr lang="en-US" dirty="0">
                <a:latin typeface="+mn-lt"/>
              </a:rPr>
              <a:t>ADOPTION</a:t>
            </a:r>
            <a:r>
              <a:rPr lang="en-US" dirty="0"/>
              <a:t> </a:t>
            </a:r>
            <a:r>
              <a:rPr lang="en-US" dirty="0">
                <a:latin typeface="Times New Roman" panose="02020603050405020304" pitchFamily="18" charset="0"/>
                <a:cs typeface="Times New Roman" panose="02020603050405020304" pitchFamily="18" charset="0"/>
              </a:rPr>
              <a:t>ASSISTANCE</a:t>
            </a:r>
            <a:br>
              <a:rPr lang="en-US" dirty="0"/>
            </a:br>
            <a:endParaRPr lang="en-US" dirty="0"/>
          </a:p>
        </p:txBody>
      </p:sp>
      <p:sp>
        <p:nvSpPr>
          <p:cNvPr id="3" name="Content Placeholder 2"/>
          <p:cNvSpPr>
            <a:spLocks noGrp="1"/>
          </p:cNvSpPr>
          <p:nvPr>
            <p:ph idx="1"/>
          </p:nvPr>
        </p:nvSpPr>
        <p:spPr>
          <a:xfrm>
            <a:off x="457200" y="1935480"/>
            <a:ext cx="8229600" cy="4617720"/>
          </a:xfrm>
        </p:spPr>
        <p:txBody>
          <a:bodyPr>
            <a:normAutofit fontScale="85000" lnSpcReduction="20000"/>
          </a:bodyPr>
          <a:lstStyle/>
          <a:p>
            <a:r>
              <a:rPr lang="en-US" b="1" dirty="0"/>
              <a:t>Recent Legislation</a:t>
            </a:r>
            <a:r>
              <a:rPr lang="en-US" dirty="0"/>
              <a:t>: Colorado enacted a new adoption subsidy law in the summer of 2019 which is codified at C.R.S. </a:t>
            </a:r>
            <a:r>
              <a:rPr lang="en-US" dirty="0">
                <a:effectLst/>
                <a:latin typeface="Times New Roman" panose="02020603050405020304" pitchFamily="18" charset="0"/>
                <a:ea typeface="Times New Roman" panose="02020603050405020304" pitchFamily="18" charset="0"/>
              </a:rPr>
              <a:t>§ 26-7-101 et seq. The Colorado Department of Human Services is currently promulgating new rules to come into compliance with the new law. The law is intended to provide financial support and services to “eligible children” as defined in C.R.S. </a:t>
            </a:r>
            <a:r>
              <a:rPr kumimoji="0" 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dirty="0">
                <a:effectLst/>
                <a:latin typeface="Times New Roman" panose="02020603050405020304" pitchFamily="18" charset="0"/>
                <a:ea typeface="Times New Roman" panose="02020603050405020304" pitchFamily="18" charset="0"/>
              </a:rPr>
              <a:t>26-7-102:</a:t>
            </a:r>
          </a:p>
          <a:p>
            <a:pPr lvl="1"/>
            <a:r>
              <a:rPr lang="en-US" sz="2600" dirty="0">
                <a:effectLst/>
                <a:latin typeface="Times New Roman" panose="02020603050405020304" pitchFamily="18" charset="0"/>
                <a:ea typeface="Times New Roman" panose="02020603050405020304" pitchFamily="18" charset="0"/>
              </a:rPr>
              <a:t>child with physical disability; </a:t>
            </a:r>
          </a:p>
          <a:p>
            <a:pPr lvl="1"/>
            <a:r>
              <a:rPr lang="en-US" sz="2600" dirty="0">
                <a:effectLst/>
                <a:latin typeface="Times New Roman" panose="02020603050405020304" pitchFamily="18" charset="0"/>
                <a:ea typeface="Times New Roman" panose="02020603050405020304" pitchFamily="18" charset="0"/>
              </a:rPr>
              <a:t>developmental disability; </a:t>
            </a:r>
          </a:p>
          <a:p>
            <a:pPr lvl="1"/>
            <a:r>
              <a:rPr lang="en-US" sz="2600" dirty="0">
                <a:effectLst/>
                <a:latin typeface="Times New Roman" panose="02020603050405020304" pitchFamily="18" charset="0"/>
                <a:ea typeface="Times New Roman" panose="02020603050405020304" pitchFamily="18" charset="0"/>
              </a:rPr>
              <a:t>emotional handicap; </a:t>
            </a:r>
          </a:p>
          <a:p>
            <a:pPr lvl="1"/>
            <a:r>
              <a:rPr lang="en-US" sz="2600" dirty="0">
                <a:effectLst/>
                <a:latin typeface="Times New Roman" panose="02020603050405020304" pitchFamily="18" charset="0"/>
                <a:ea typeface="Times New Roman" panose="02020603050405020304" pitchFamily="18" charset="0"/>
              </a:rPr>
              <a:t>educational disability; </a:t>
            </a:r>
          </a:p>
          <a:p>
            <a:pPr lvl="1"/>
            <a:r>
              <a:rPr lang="en-US" sz="2600" dirty="0">
                <a:effectLst/>
                <a:latin typeface="Times New Roman" panose="02020603050405020304" pitchFamily="18" charset="0"/>
                <a:ea typeface="Times New Roman" panose="02020603050405020304" pitchFamily="18" charset="0"/>
              </a:rPr>
              <a:t>children over the age of seven; </a:t>
            </a:r>
          </a:p>
          <a:p>
            <a:pPr lvl="1"/>
            <a:r>
              <a:rPr lang="en-US" sz="2600" dirty="0">
                <a:effectLst/>
                <a:latin typeface="Times New Roman" panose="02020603050405020304" pitchFamily="18" charset="0"/>
                <a:ea typeface="Times New Roman" panose="02020603050405020304" pitchFamily="18" charset="0"/>
              </a:rPr>
              <a:t>a sibling group that should remain intact; </a:t>
            </a:r>
          </a:p>
          <a:p>
            <a:pPr lvl="1"/>
            <a:r>
              <a:rPr lang="en-US" sz="2600" dirty="0">
                <a:latin typeface="Times New Roman" panose="02020603050405020304" pitchFamily="18" charset="0"/>
                <a:ea typeface="Times New Roman" panose="02020603050405020304" pitchFamily="18" charset="0"/>
              </a:rPr>
              <a:t>h</a:t>
            </a:r>
            <a:r>
              <a:rPr lang="en-US" sz="2600" dirty="0">
                <a:effectLst/>
                <a:latin typeface="Times New Roman" panose="02020603050405020304" pitchFamily="18" charset="0"/>
                <a:ea typeface="Times New Roman" panose="02020603050405020304" pitchFamily="18" charset="0"/>
              </a:rPr>
              <a:t>igh-risk child, such as being drug or alcohol-exposed in utero, or a child in a minority group</a:t>
            </a:r>
            <a:r>
              <a:rPr lang="en-US" dirty="0">
                <a:effectLst/>
                <a:latin typeface="Times New Roman" panose="02020603050405020304" pitchFamily="18" charset="0"/>
                <a:ea typeface="Times New Roman" panose="02020603050405020304" pitchFamily="18" charset="0"/>
              </a:rPr>
              <a:t>.</a:t>
            </a:r>
          </a:p>
          <a:p>
            <a:pPr marL="0" indent="0">
              <a:buNone/>
            </a:pPr>
            <a:endParaRPr lang="en-US" sz="2800" dirty="0">
              <a:effectLst/>
              <a:latin typeface="Times New Roman" panose="02020603050405020304" pitchFamily="18" charset="0"/>
              <a:ea typeface="Times New Roman" panose="02020603050405020304" pitchFamily="18" charset="0"/>
            </a:endParaRPr>
          </a:p>
          <a:p>
            <a:endParaRPr lang="en-US" dirty="0"/>
          </a:p>
        </p:txBody>
      </p:sp>
      <p:pic>
        <p:nvPicPr>
          <p:cNvPr id="4098" name="Picture 2" descr="Image result for financial assistance Symbols">
            <a:extLst>
              <a:ext uri="{FF2B5EF4-FFF2-40B4-BE49-F238E27FC236}">
                <a16:creationId xmlns:a16="http://schemas.microsoft.com/office/drawing/2014/main" id="{87B76325-D5F9-4BE5-99AC-C3D01DE994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066800"/>
            <a:ext cx="993483"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1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7D7C-06A2-4009-AD10-CD1523CEE480}"/>
              </a:ext>
            </a:extLst>
          </p:cNvPr>
          <p:cNvSpPr>
            <a:spLocks noGrp="1"/>
          </p:cNvSpPr>
          <p:nvPr>
            <p:ph type="title"/>
          </p:nvPr>
        </p:nvSpPr>
        <p:spPr>
          <a:xfrm>
            <a:off x="457200" y="533400"/>
            <a:ext cx="8229600" cy="990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Adoption Assistance: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Eligibility and Application</a:t>
            </a:r>
          </a:p>
        </p:txBody>
      </p:sp>
      <p:sp>
        <p:nvSpPr>
          <p:cNvPr id="3" name="Content Placeholder 2">
            <a:extLst>
              <a:ext uri="{FF2B5EF4-FFF2-40B4-BE49-F238E27FC236}">
                <a16:creationId xmlns:a16="http://schemas.microsoft.com/office/drawing/2014/main" id="{0F1896CF-8AE6-43EF-A215-DD142CA04A80}"/>
              </a:ext>
            </a:extLst>
          </p:cNvPr>
          <p:cNvSpPr>
            <a:spLocks noGrp="1"/>
          </p:cNvSpPr>
          <p:nvPr>
            <p:ph idx="1"/>
          </p:nvPr>
        </p:nvSpPr>
        <p:spPr>
          <a:xfrm>
            <a:off x="457200" y="1524000"/>
            <a:ext cx="8229600" cy="5181600"/>
          </a:xfrm>
        </p:spPr>
        <p:txBody>
          <a:bodyPr>
            <a:noAutofit/>
          </a:bodyPr>
          <a:lstStyle/>
          <a:p>
            <a:pPr marL="0" indent="0">
              <a:buNone/>
            </a:pPr>
            <a:r>
              <a:rPr lang="en-US" sz="1350" b="1" dirty="0"/>
              <a:t>Eligibility:  </a:t>
            </a:r>
            <a:r>
              <a:rPr lang="en-US" sz="1350" dirty="0"/>
              <a:t>Children who have special needs that create a barrier to adoption and who were in the custody of a county human services department, nonprofit adoption agency, “</a:t>
            </a:r>
            <a:r>
              <a:rPr lang="en-US" sz="1350" i="1" dirty="0"/>
              <a:t>and a person to whom custody of the child has been given by proper order of a dependency and neglect court.”  </a:t>
            </a:r>
            <a:r>
              <a:rPr lang="en-US" sz="1350" dirty="0"/>
              <a:t>C.R.S. § 26-7-105.  </a:t>
            </a:r>
          </a:p>
          <a:p>
            <a:pPr marL="0" indent="0">
              <a:buNone/>
            </a:pPr>
            <a:endParaRPr lang="en-US" sz="1350" b="1" i="1" dirty="0"/>
          </a:p>
          <a:p>
            <a:pPr marL="0" indent="0">
              <a:buNone/>
            </a:pPr>
            <a:r>
              <a:rPr lang="en-US" sz="1350" b="1" dirty="0"/>
              <a:t>Determining Which State is Responsible for the Subsidy:</a:t>
            </a:r>
          </a:p>
          <a:p>
            <a:pPr marL="342900" marR="0" lvl="0" indent="-342900">
              <a:spcBef>
                <a:spcPts val="0"/>
              </a:spcBef>
              <a:spcAft>
                <a:spcPts val="0"/>
              </a:spcAft>
              <a:buFont typeface="Symbol" panose="05050102010706020507" pitchFamily="18" charset="2"/>
              <a:buChar char=""/>
            </a:pPr>
            <a:r>
              <a:rPr lang="en-US" sz="1350" dirty="0">
                <a:effectLst/>
                <a:ea typeface="Calibri" panose="020F0502020204030204" pitchFamily="34" charset="0"/>
                <a:cs typeface="Times New Roman" panose="02020603050405020304" pitchFamily="18" charset="0"/>
              </a:rPr>
              <a:t>Child Welfare Policy Manual issued by the Children’s Bureau, Section 8.2A., provides federal guidance states the following in reference to private interstate adoptions:</a:t>
            </a:r>
          </a:p>
          <a:p>
            <a:pPr marL="0" marR="0" indent="0">
              <a:spcBef>
                <a:spcPts val="0"/>
              </a:spcBef>
              <a:spcAft>
                <a:spcPts val="0"/>
              </a:spcAft>
              <a:buNone/>
            </a:pPr>
            <a:endParaRPr lang="en-US" sz="1350" dirty="0">
              <a:effectLst/>
              <a:ea typeface="Calibri" panose="020F0502020204030204" pitchFamily="34" charset="0"/>
              <a:cs typeface="Times New Roman" panose="02020603050405020304" pitchFamily="18" charset="0"/>
            </a:endParaRPr>
          </a:p>
          <a:p>
            <a:pPr marL="1371600" marR="0">
              <a:spcBef>
                <a:spcPts val="0"/>
              </a:spcBef>
              <a:spcAft>
                <a:spcPts val="0"/>
              </a:spcAft>
            </a:pPr>
            <a:r>
              <a:rPr lang="en-US" sz="1350" dirty="0">
                <a:effectLst/>
                <a:ea typeface="Calibri" panose="020F0502020204030204" pitchFamily="34" charset="0"/>
                <a:cs typeface="Times New Roman" panose="02020603050405020304" pitchFamily="18" charset="0"/>
              </a:rPr>
              <a:t>“If the State agency does not have responsibility for placement and care, </a:t>
            </a:r>
            <a:r>
              <a:rPr lang="en-US" sz="1350" b="1" dirty="0">
                <a:effectLst/>
                <a:ea typeface="Calibri" panose="020F0502020204030204" pitchFamily="34" charset="0"/>
                <a:cs typeface="Times New Roman" panose="02020603050405020304" pitchFamily="18" charset="0"/>
              </a:rPr>
              <a:t>it is the adoptive parents' State of residence where the adoption assistance application should be made</a:t>
            </a:r>
            <a:r>
              <a:rPr lang="en-US" sz="1350" dirty="0">
                <a:effectLst/>
                <a:ea typeface="Calibri" panose="020F0502020204030204" pitchFamily="34" charset="0"/>
                <a:cs typeface="Times New Roman" panose="02020603050405020304" pitchFamily="18" charset="0"/>
              </a:rPr>
              <a:t>. </a:t>
            </a:r>
            <a:r>
              <a:rPr lang="en-US" sz="1350" b="1" dirty="0">
                <a:effectLst/>
                <a:ea typeface="Calibri" panose="020F0502020204030204" pitchFamily="34" charset="0"/>
                <a:cs typeface="Times New Roman" panose="02020603050405020304" pitchFamily="18" charset="0"/>
              </a:rPr>
              <a:t>In that event, the public child welfare agency in the adoptive parents' State of residence is responsible for determining whether the child meets the definition of special needs, entering into the adoption assistance agreement and paying the subsidy</a:t>
            </a:r>
            <a:r>
              <a:rPr lang="en-US" sz="1350" dirty="0">
                <a:effectLst/>
                <a:ea typeface="Calibri" panose="020F0502020204030204" pitchFamily="34" charset="0"/>
                <a:cs typeface="Times New Roman" panose="02020603050405020304" pitchFamily="18" charset="0"/>
              </a:rPr>
              <a:t>, consistent with the way public benefits are paid in other programs (emphasis added).”</a:t>
            </a:r>
          </a:p>
          <a:p>
            <a:pPr marL="0" indent="0">
              <a:buNone/>
            </a:pPr>
            <a:endParaRPr lang="en-US" sz="1350" b="1" dirty="0"/>
          </a:p>
          <a:p>
            <a:pPr marL="0" indent="0">
              <a:buNone/>
            </a:pPr>
            <a:r>
              <a:rPr lang="en-US" sz="1350" b="1" dirty="0"/>
              <a:t>Application: </a:t>
            </a:r>
            <a:r>
              <a:rPr lang="en-US" sz="1350" dirty="0"/>
              <a:t>Colorado Revised Statutes § 19-5-208 requires that in “all custodial and kinship adoptions, the petition must contain a statement that the petitioner has consulted with the appropriate local county department of human services concerning the possible eligibility of the petitioner and the child for …..Medicaid [and] subsidized adoption.” </a:t>
            </a:r>
          </a:p>
          <a:p>
            <a:r>
              <a:rPr lang="en-US" sz="1350" dirty="0"/>
              <a:t>NOTE: Application needs to be made in the first instance to the Colorado Department of Human Services to determine eligibility and if eligible, application will be sent to the county department of human services  where the adoptive parents reside to negotiate the amount of the subsidy.</a:t>
            </a:r>
            <a:endParaRPr lang="en-US" sz="1350" b="1" dirty="0"/>
          </a:p>
        </p:txBody>
      </p:sp>
    </p:spTree>
    <p:extLst>
      <p:ext uri="{BB962C8B-B14F-4D97-AF65-F5344CB8AC3E}">
        <p14:creationId xmlns:p14="http://schemas.microsoft.com/office/powerpoint/2010/main" val="138055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26" y="990600"/>
            <a:ext cx="8229600" cy="11430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General Considerations Regarding Adoption Assistance</a:t>
            </a:r>
          </a:p>
        </p:txBody>
      </p:sp>
      <p:sp>
        <p:nvSpPr>
          <p:cNvPr id="3" name="Content Placeholder 2"/>
          <p:cNvSpPr>
            <a:spLocks noGrp="1"/>
          </p:cNvSpPr>
          <p:nvPr>
            <p:ph idx="1"/>
          </p:nvPr>
        </p:nvSpPr>
        <p:spPr>
          <a:xfrm>
            <a:off x="457200" y="2133600"/>
            <a:ext cx="8229600" cy="4389120"/>
          </a:xfrm>
        </p:spPr>
        <p:txBody>
          <a:bodyPr>
            <a:normAutofit fontScale="55000" lnSpcReduction="20000"/>
          </a:bodyPr>
          <a:lstStyle/>
          <a:p>
            <a:pPr>
              <a:lnSpc>
                <a:spcPct val="90000"/>
              </a:lnSpc>
            </a:pPr>
            <a:endParaRPr lang="en-US" sz="2800" u="sng" dirty="0"/>
          </a:p>
          <a:p>
            <a:pPr>
              <a:lnSpc>
                <a:spcPct val="90000"/>
              </a:lnSpc>
            </a:pPr>
            <a:r>
              <a:rPr lang="en-US" sz="3300" dirty="0"/>
              <a:t>County must make a </a:t>
            </a:r>
            <a:r>
              <a:rPr lang="en-US" sz="3300" b="1" dirty="0"/>
              <a:t>good faith effort to negotia</a:t>
            </a:r>
            <a:r>
              <a:rPr lang="en-US" sz="3300" dirty="0"/>
              <a:t>t</a:t>
            </a:r>
            <a:r>
              <a:rPr lang="en-US" sz="3300" b="1" dirty="0"/>
              <a:t>e</a:t>
            </a:r>
            <a:r>
              <a:rPr lang="en-US" sz="3300" dirty="0"/>
              <a:t> an adoption assistance agreement with the adoptive parents.</a:t>
            </a:r>
          </a:p>
          <a:p>
            <a:pPr>
              <a:lnSpc>
                <a:spcPct val="90000"/>
              </a:lnSpc>
            </a:pPr>
            <a:endParaRPr lang="en-US" sz="3300" dirty="0"/>
          </a:p>
          <a:p>
            <a:pPr>
              <a:lnSpc>
                <a:spcPct val="90000"/>
              </a:lnSpc>
            </a:pPr>
            <a:r>
              <a:rPr lang="en-US" sz="3300" dirty="0"/>
              <a:t>Determination of the type and amount of benefits to be provided must take into consideration </a:t>
            </a:r>
            <a:r>
              <a:rPr lang="en-US" sz="3300" b="1" dirty="0"/>
              <a:t>the circumstances of the adoptive family and the current and anticipated needs of the eligible child being adopted</a:t>
            </a:r>
            <a:r>
              <a:rPr lang="en-US" sz="3300" dirty="0"/>
              <a:t>.  </a:t>
            </a:r>
          </a:p>
          <a:p>
            <a:pPr>
              <a:lnSpc>
                <a:spcPct val="90000"/>
              </a:lnSpc>
            </a:pPr>
            <a:endParaRPr lang="en-US" sz="3300" dirty="0"/>
          </a:p>
          <a:p>
            <a:pPr>
              <a:lnSpc>
                <a:spcPct val="90000"/>
              </a:lnSpc>
            </a:pPr>
            <a:r>
              <a:rPr lang="en-US" sz="3300" dirty="0"/>
              <a:t>Benefits typically continue through the child’s 18</a:t>
            </a:r>
            <a:r>
              <a:rPr lang="en-US" sz="3300" baseline="30000" dirty="0"/>
              <a:t>th</a:t>
            </a:r>
            <a:r>
              <a:rPr lang="en-US" sz="3300" dirty="0"/>
              <a:t> birthday but may continue through the child’s 21</a:t>
            </a:r>
            <a:r>
              <a:rPr lang="en-US" sz="3300" baseline="30000" dirty="0"/>
              <a:t>st</a:t>
            </a:r>
            <a:r>
              <a:rPr lang="en-US" sz="3300" dirty="0"/>
              <a:t> birthday.</a:t>
            </a:r>
          </a:p>
          <a:p>
            <a:pPr>
              <a:lnSpc>
                <a:spcPct val="90000"/>
              </a:lnSpc>
            </a:pPr>
            <a:endParaRPr lang="en-US" sz="3300" dirty="0"/>
          </a:p>
          <a:p>
            <a:pPr>
              <a:lnSpc>
                <a:spcPct val="90000"/>
              </a:lnSpc>
            </a:pPr>
            <a:r>
              <a:rPr lang="en-US" sz="3300" dirty="0"/>
              <a:t>Any determination regarding eligibility for benefits is appealable to the division of administrative appeals pursuant to the “State Administrative Procedure Act.”  C.R.S. </a:t>
            </a:r>
            <a:r>
              <a:rPr kumimoji="0" lang="en-US" sz="3300" b="0" i="0" u="none" strike="noStrike" kern="1200" cap="none" spc="0" normalizeH="0" baseline="0" noProof="0" dirty="0">
                <a:ln>
                  <a:noFill/>
                </a:ln>
                <a:solidFill>
                  <a:prstClr val="black"/>
                </a:solidFill>
                <a:effectLst/>
                <a:uLnTx/>
                <a:uFillTx/>
                <a:ea typeface="+mn-ea"/>
                <a:cs typeface="+mn-cs"/>
              </a:rPr>
              <a:t>§ </a:t>
            </a:r>
            <a:r>
              <a:rPr lang="en-US" sz="3300" dirty="0"/>
              <a:t>26-7-110.</a:t>
            </a:r>
          </a:p>
          <a:p>
            <a:pPr marL="342900" lvl="0" indent="-342900" eaLnBrk="0" fontAlgn="base" hangingPunct="0">
              <a:lnSpc>
                <a:spcPct val="90000"/>
              </a:lnSpc>
              <a:spcAft>
                <a:spcPct val="0"/>
              </a:spcAft>
              <a:buClrTx/>
              <a:buSzTx/>
              <a:buFontTx/>
              <a:buChar char="•"/>
            </a:pPr>
            <a:r>
              <a:rPr lang="en-US" sz="2800" kern="0" dirty="0">
                <a:solidFill>
                  <a:srgbClr val="FFFFFF"/>
                </a:solidFill>
                <a:latin typeface="Times New Roman"/>
              </a:rPr>
              <a:t>2 Programs:  Title IV-E and State/County</a:t>
            </a:r>
          </a:p>
          <a:p>
            <a:pPr marL="342900" lvl="0" indent="-342900" eaLnBrk="0" fontAlgn="base" hangingPunct="0">
              <a:lnSpc>
                <a:spcPct val="90000"/>
              </a:lnSpc>
              <a:spcAft>
                <a:spcPct val="0"/>
              </a:spcAft>
              <a:buClrTx/>
              <a:buSzTx/>
              <a:buFontTx/>
              <a:buChar char="•"/>
            </a:pPr>
            <a:r>
              <a:rPr lang="en-US" sz="2800" kern="0" dirty="0">
                <a:solidFill>
                  <a:srgbClr val="FFFFFF"/>
                </a:solidFill>
                <a:latin typeface="Times New Roman"/>
              </a:rPr>
              <a:t>with the </a:t>
            </a:r>
            <a:r>
              <a:rPr lang="en-US" sz="2800" u="sng" kern="0" dirty="0">
                <a:solidFill>
                  <a:srgbClr val="FFFFFF"/>
                </a:solidFill>
                <a:latin typeface="Times New Roman"/>
              </a:rPr>
              <a:t>county department’s written policy.</a:t>
            </a:r>
          </a:p>
          <a:p>
            <a:pPr marL="342900" lvl="0" indent="-342900" eaLnBrk="0" fontAlgn="base" hangingPunct="0">
              <a:lnSpc>
                <a:spcPct val="90000"/>
              </a:lnSpc>
              <a:spcAft>
                <a:spcPct val="0"/>
              </a:spcAft>
              <a:buClrTx/>
              <a:buSzTx/>
              <a:buFontTx/>
              <a:buChar char="•"/>
            </a:pPr>
            <a:r>
              <a:rPr lang="en-US" sz="2800" kern="0" dirty="0">
                <a:solidFill>
                  <a:srgbClr val="FFFFFF"/>
                </a:solidFill>
                <a:latin typeface="Times New Roman"/>
              </a:rPr>
              <a:t>County must make a </a:t>
            </a:r>
            <a:r>
              <a:rPr lang="en-US" sz="2800" u="sng" kern="0" dirty="0">
                <a:solidFill>
                  <a:srgbClr val="FFFFFF"/>
                </a:solidFill>
                <a:latin typeface="Times New Roman"/>
              </a:rPr>
              <a:t>good faith</a:t>
            </a:r>
            <a:r>
              <a:rPr lang="en-US" sz="2800" kern="0" dirty="0">
                <a:solidFill>
                  <a:srgbClr val="FFFFFF"/>
                </a:solidFill>
                <a:latin typeface="Times New Roman"/>
              </a:rPr>
              <a:t> </a:t>
            </a:r>
            <a:r>
              <a:rPr lang="en-US" sz="2800" u="sng" kern="0" dirty="0">
                <a:solidFill>
                  <a:srgbClr val="FFFFFF"/>
                </a:solidFill>
                <a:latin typeface="Times New Roman"/>
              </a:rPr>
              <a:t>effort to negotiate</a:t>
            </a:r>
            <a:r>
              <a:rPr lang="en-US" sz="2800" kern="0" dirty="0">
                <a:solidFill>
                  <a:srgbClr val="FFFFFF"/>
                </a:solidFill>
                <a:latin typeface="Times New Roman"/>
              </a:rPr>
              <a:t> an adoption assistance agreement with the adoptive parents.</a:t>
            </a:r>
          </a:p>
          <a:p>
            <a:pPr marL="342900" lvl="0" indent="-342900" eaLnBrk="0" fontAlgn="base" hangingPunct="0">
              <a:lnSpc>
                <a:spcPct val="90000"/>
              </a:lnSpc>
              <a:spcAft>
                <a:spcPct val="0"/>
              </a:spcAft>
              <a:buClrTx/>
              <a:buSzTx/>
              <a:buFontTx/>
              <a:buChar char="•"/>
            </a:pPr>
            <a:r>
              <a:rPr lang="en-US" sz="2800" kern="0" dirty="0">
                <a:solidFill>
                  <a:srgbClr val="FFFFFF"/>
                </a:solidFill>
                <a:latin typeface="Times New Roman"/>
              </a:rPr>
              <a:t>Subsidy is based upon the special needs of the child and the circumstances of the adoptive parents.</a:t>
            </a:r>
          </a:p>
          <a:p>
            <a:endParaRPr lang="en-US" dirty="0"/>
          </a:p>
        </p:txBody>
      </p:sp>
    </p:spTree>
    <p:extLst>
      <p:ext uri="{BB962C8B-B14F-4D97-AF65-F5344CB8AC3E}">
        <p14:creationId xmlns:p14="http://schemas.microsoft.com/office/powerpoint/2010/main" val="180515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dirty="0"/>
          </a:p>
          <a:p>
            <a:pPr marL="0" indent="0" algn="ctr">
              <a:buNone/>
            </a:pPr>
            <a:r>
              <a:rPr lang="en-US" b="1" u="sng" dirty="0"/>
              <a:t>Custodial Adoption</a:t>
            </a:r>
          </a:p>
          <a:p>
            <a:pPr marL="0" indent="0" algn="ctr">
              <a:buNone/>
            </a:pPr>
            <a:r>
              <a:rPr lang="en-US" dirty="0">
                <a:latin typeface="Candara" panose="020E0502030303020204" pitchFamily="34" charset="0"/>
              </a:rPr>
              <a:t>§19-5-203(1)(k), C.R.S. (2020)</a:t>
            </a:r>
          </a:p>
          <a:p>
            <a:pPr marL="0" indent="0" algn="ctr">
              <a:buNone/>
            </a:pPr>
            <a:endParaRPr lang="en-US" dirty="0">
              <a:latin typeface="Candara" panose="020E0502030303020204" pitchFamily="34" charset="0"/>
            </a:endParaRPr>
          </a:p>
          <a:p>
            <a:r>
              <a:rPr lang="en-US" dirty="0">
                <a:latin typeface="Candara" panose="020E0502030303020204" pitchFamily="34" charset="0"/>
              </a:rPr>
              <a:t>Physical </a:t>
            </a:r>
            <a:r>
              <a:rPr lang="en-US" u="sng" dirty="0">
                <a:latin typeface="Candara" panose="020E0502030303020204" pitchFamily="34" charset="0"/>
              </a:rPr>
              <a:t>custody</a:t>
            </a:r>
            <a:r>
              <a:rPr lang="en-US" dirty="0">
                <a:latin typeface="Candara" panose="020E0502030303020204" pitchFamily="34" charset="0"/>
              </a:rPr>
              <a:t> for at least one year, plus</a:t>
            </a:r>
          </a:p>
          <a:p>
            <a:r>
              <a:rPr lang="en-US" dirty="0">
                <a:latin typeface="Candara" panose="020E0502030303020204" pitchFamily="34" charset="0"/>
              </a:rPr>
              <a:t>Legal “</a:t>
            </a:r>
            <a:r>
              <a:rPr lang="en-US" u="sng" dirty="0">
                <a:latin typeface="Candara" panose="020E0502030303020204" pitchFamily="34" charset="0"/>
              </a:rPr>
              <a:t>Custody</a:t>
            </a:r>
            <a:r>
              <a:rPr lang="en-US" dirty="0">
                <a:latin typeface="Candara" panose="020E0502030303020204" pitchFamily="34" charset="0"/>
              </a:rPr>
              <a:t>”, plus</a:t>
            </a:r>
          </a:p>
          <a:p>
            <a:r>
              <a:rPr lang="en-US" u="sng" dirty="0">
                <a:latin typeface="Candara" panose="020E0502030303020204" pitchFamily="34" charset="0"/>
              </a:rPr>
              <a:t>Best Interest (including consent of children 12 and over)</a:t>
            </a:r>
            <a:r>
              <a:rPr lang="en-US" dirty="0">
                <a:latin typeface="Candara" panose="020E0502030303020204" pitchFamily="34" charset="0"/>
              </a:rPr>
              <a:t>, plus </a:t>
            </a:r>
          </a:p>
          <a:p>
            <a:endParaRPr lang="en-US" dirty="0">
              <a:latin typeface="Candara" panose="020E0502030303020204" pitchFamily="34" charset="0"/>
            </a:endParaRPr>
          </a:p>
          <a:p>
            <a:r>
              <a:rPr lang="en-US" u="sng" dirty="0">
                <a:latin typeface="Candara" panose="020E0502030303020204" pitchFamily="34" charset="0"/>
              </a:rPr>
              <a:t>Abandonment</a:t>
            </a:r>
            <a:r>
              <a:rPr lang="en-US" dirty="0">
                <a:latin typeface="Candara" panose="020E0502030303020204" pitchFamily="34" charset="0"/>
              </a:rPr>
              <a:t> for one year or more, OR</a:t>
            </a:r>
          </a:p>
          <a:p>
            <a:r>
              <a:rPr lang="en-US" u="sng" dirty="0">
                <a:latin typeface="Candara" panose="020E0502030303020204" pitchFamily="34" charset="0"/>
              </a:rPr>
              <a:t>Failure to Pay Reasonable Support </a:t>
            </a:r>
            <a:r>
              <a:rPr lang="en-US" dirty="0">
                <a:latin typeface="Candara" panose="020E0502030303020204" pitchFamily="34" charset="0"/>
              </a:rPr>
              <a:t>for one year or more*</a:t>
            </a:r>
          </a:p>
        </p:txBody>
      </p:sp>
    </p:spTree>
    <p:extLst>
      <p:ext uri="{BB962C8B-B14F-4D97-AF65-F5344CB8AC3E}">
        <p14:creationId xmlns:p14="http://schemas.microsoft.com/office/powerpoint/2010/main" val="412322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a:latin typeface="Times New Roman" panose="02020603050405020304" pitchFamily="18" charset="0"/>
                <a:cs typeface="Times New Roman" panose="02020603050405020304" pitchFamily="18" charset="0"/>
              </a:rPr>
              <a:t>Benefits Available</a:t>
            </a:r>
          </a:p>
        </p:txBody>
      </p:sp>
      <p:sp>
        <p:nvSpPr>
          <p:cNvPr id="3" name="Content Placeholder 2"/>
          <p:cNvSpPr>
            <a:spLocks noGrp="1"/>
          </p:cNvSpPr>
          <p:nvPr>
            <p:ph idx="1"/>
          </p:nvPr>
        </p:nvSpPr>
        <p:spPr/>
        <p:txBody>
          <a:bodyPr>
            <a:normAutofit fontScale="77500" lnSpcReduction="20000"/>
          </a:bodyPr>
          <a:lstStyle/>
          <a:p>
            <a:r>
              <a:rPr lang="en-US" b="1" dirty="0"/>
              <a:t>Monthly Subsidy Payments</a:t>
            </a:r>
            <a:r>
              <a:rPr lang="en-US" dirty="0"/>
              <a:t>:  The amount of the subsidy payment cannot exceed the foster care maintenance payment that would have been paid if the eligible child or youth had been in foster care at the time of the adoption.</a:t>
            </a:r>
          </a:p>
          <a:p>
            <a:endParaRPr lang="en-US" dirty="0"/>
          </a:p>
          <a:p>
            <a:r>
              <a:rPr lang="en-US" b="1" dirty="0"/>
              <a:t>Case Services</a:t>
            </a:r>
          </a:p>
          <a:p>
            <a:pPr marL="0" marR="0" indent="0" algn="just">
              <a:spcBef>
                <a:spcPts val="0"/>
              </a:spcBef>
              <a:spcAft>
                <a:spcPts val="0"/>
              </a:spcAft>
              <a:buNone/>
            </a:pPr>
            <a:endParaRPr lang="en-US" b="1" dirty="0"/>
          </a:p>
          <a:p>
            <a:pPr algn="just">
              <a:spcBef>
                <a:spcPts val="0"/>
              </a:spcBef>
            </a:pPr>
            <a:r>
              <a:rPr lang="en-US" b="1" dirty="0"/>
              <a:t>Non-Recurring Adoption Expenses:  </a:t>
            </a:r>
            <a:r>
              <a:rPr lang="en-US" dirty="0"/>
              <a:t>Can include reimbursement up to $2,0000 per child for home study report, post-placement supervision, travel, court costs and </a:t>
            </a:r>
            <a:r>
              <a:rPr lang="en-US" i="1" dirty="0"/>
              <a:t>attorney fees in connection with the legal adoption or in connection with representing parents seeking adoption assistance for an eligible child</a:t>
            </a:r>
            <a:r>
              <a:rPr lang="en-US" dirty="0"/>
              <a:t>.  </a:t>
            </a:r>
            <a:r>
              <a:rPr lang="en-US" u="sng" dirty="0"/>
              <a:t>See</a:t>
            </a:r>
            <a:r>
              <a:rPr lang="en-US" sz="2400" dirty="0">
                <a:effectLst/>
                <a:latin typeface="Times New Roman" panose="02020603050405020304" pitchFamily="18" charset="0"/>
                <a:ea typeface="Times New Roman" panose="02020603050405020304" pitchFamily="18" charset="0"/>
              </a:rPr>
              <a:t> </a:t>
            </a:r>
            <a:r>
              <a:rPr lang="en-US" dirty="0"/>
              <a:t>C.R.S.</a:t>
            </a:r>
            <a:r>
              <a:rPr lang="en-US" sz="2400" dirty="0">
                <a:effectLst/>
                <a:latin typeface="Times New Roman" panose="02020603050405020304" pitchFamily="18" charset="0"/>
                <a:ea typeface="Times New Roman" panose="02020603050405020304" pitchFamily="18" charset="0"/>
              </a:rPr>
              <a:t> § 26-7-106 and CCR 7.306.53</a:t>
            </a:r>
            <a:endParaRPr lang="en-US" b="1" dirty="0"/>
          </a:p>
          <a:p>
            <a:endParaRPr lang="en-US" b="1" dirty="0"/>
          </a:p>
          <a:p>
            <a:r>
              <a:rPr lang="en-US" b="1" dirty="0"/>
              <a:t>Medicaid</a:t>
            </a:r>
          </a:p>
        </p:txBody>
      </p:sp>
    </p:spTree>
    <p:extLst>
      <p:ext uri="{BB962C8B-B14F-4D97-AF65-F5344CB8AC3E}">
        <p14:creationId xmlns:p14="http://schemas.microsoft.com/office/powerpoint/2010/main" val="184837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C1A4-A719-499C-A4B8-0DEF360E1F3E}"/>
              </a:ext>
            </a:extLst>
          </p:cNvPr>
          <p:cNvSpPr>
            <a:spLocks noGrp="1"/>
          </p:cNvSpPr>
          <p:nvPr>
            <p:ph type="title"/>
          </p:nvPr>
        </p:nvSpPr>
        <p:spPr>
          <a:xfrm>
            <a:off x="457200" y="1194308"/>
            <a:ext cx="8229600" cy="652780"/>
          </a:xfrm>
        </p:spPr>
        <p:txBody>
          <a:bodyPr>
            <a:normAutofit fontScale="90000"/>
          </a:bodyPr>
          <a:lstStyle/>
          <a:p>
            <a:pPr algn="ctr"/>
            <a:r>
              <a:rPr lang="en-US" dirty="0"/>
              <a:t>FEDERAL ADOPTION TAX CREDIT</a:t>
            </a:r>
            <a:br>
              <a:rPr lang="en-US" dirty="0"/>
            </a:br>
            <a:endParaRPr lang="en-US" dirty="0"/>
          </a:p>
        </p:txBody>
      </p:sp>
      <p:sp>
        <p:nvSpPr>
          <p:cNvPr id="3" name="Content Placeholder 2">
            <a:extLst>
              <a:ext uri="{FF2B5EF4-FFF2-40B4-BE49-F238E27FC236}">
                <a16:creationId xmlns:a16="http://schemas.microsoft.com/office/drawing/2014/main" id="{C97BF1EF-E2AC-48F9-B9D9-9F83B6B9EB4E}"/>
              </a:ext>
            </a:extLst>
          </p:cNvPr>
          <p:cNvSpPr>
            <a:spLocks noGrp="1"/>
          </p:cNvSpPr>
          <p:nvPr>
            <p:ph idx="1"/>
          </p:nvPr>
        </p:nvSpPr>
        <p:spPr>
          <a:xfrm>
            <a:off x="457200" y="2420754"/>
            <a:ext cx="8229600" cy="4389120"/>
          </a:xfrm>
        </p:spPr>
        <p:txBody>
          <a:bodyPr>
            <a:normAutofit fontScale="25000" lnSpcReduction="20000"/>
          </a:bodyPr>
          <a:lstStyle/>
          <a:p>
            <a:pPr marL="0" indent="0" algn="just">
              <a:lnSpc>
                <a:spcPct val="120000"/>
              </a:lnSpc>
              <a:spcBef>
                <a:spcPts val="0"/>
              </a:spcBef>
              <a:buClr>
                <a:srgbClr val="0BD0D9"/>
              </a:buClr>
              <a:buNone/>
              <a:defRPr/>
            </a:pPr>
            <a:r>
              <a:rPr lang="en-US" sz="7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General Overview</a:t>
            </a:r>
            <a:r>
              <a:rPr lang="en-US" sz="7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Bef>
                <a:spcPts val="0"/>
              </a:spcBef>
              <a:buClr>
                <a:srgbClr val="0BD0D9"/>
              </a:buClr>
              <a:defRPr/>
            </a:pPr>
            <a:r>
              <a:rPr lang="en-US" sz="7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 October 26, 2020 the IRS issued Revenue Procedure 2020-2045 which updated various inflation adjusted amounts in the Internal Revenue Code including the Federal Adoption Tax Credit. </a:t>
            </a:r>
            <a:r>
              <a:rPr lang="en-US" sz="72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https://www.irs.gov/taxtopics/tc607</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Bef>
                <a:spcPts val="0"/>
              </a:spcBef>
              <a:buClr>
                <a:srgbClr val="0BD0D9"/>
              </a:buClr>
              <a:defRPr/>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The </a:t>
            </a: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credit is nonrefundable, which means it's limited to the families tax liability for the year. However, any credit in excess of  a family’s tax liability may be carried forward for up to five years.  </a:t>
            </a:r>
          </a:p>
          <a:p>
            <a:pPr algn="just">
              <a:lnSpc>
                <a:spcPct val="120000"/>
              </a:lnSpc>
              <a:spcBef>
                <a:spcPts val="0"/>
              </a:spcBef>
              <a:buClr>
                <a:srgbClr val="0BD0D9"/>
              </a:buClr>
              <a:defRPr/>
            </a:pP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For adoptions finalized in calendar year 2021, the maximum credit is $14,440.00 </a:t>
            </a:r>
            <a:endParaRPr lang="en-US" sz="7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20000"/>
              </a:lnSpc>
              <a:spcBef>
                <a:spcPts val="0"/>
              </a:spcBef>
              <a:buClr>
                <a:srgbClr val="0BD0D9"/>
              </a:buClr>
              <a:defRPr/>
            </a:pPr>
            <a:r>
              <a:rPr kumimoji="0" lang="en-US" sz="7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maximum credit will begin to be phased out when the adoptive parents’ Modified Adjusted Gross Income (MAGI) is greater than $216,660, and t</a:t>
            </a:r>
          </a:p>
          <a:p>
            <a:pPr lvl="1" algn="just">
              <a:lnSpc>
                <a:spcPct val="120000"/>
              </a:lnSpc>
              <a:spcBef>
                <a:spcPts val="0"/>
              </a:spcBef>
              <a:buClr>
                <a:srgbClr val="0BD0D9"/>
              </a:buClr>
              <a:defRPr/>
            </a:pPr>
            <a:r>
              <a:rPr lang="en-US" sz="7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Adoptive parents’</a:t>
            </a:r>
            <a:r>
              <a:rPr kumimoji="0" lang="en-US" sz="7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will not be entitled to any credit if their MAGI is equal to or greater than $256,660 for 2021.</a:t>
            </a:r>
          </a:p>
          <a:p>
            <a:pPr marL="0" indent="0" algn="just">
              <a:lnSpc>
                <a:spcPct val="120000"/>
              </a:lnSpc>
              <a:spcBef>
                <a:spcPts val="0"/>
              </a:spcBef>
              <a:buClr>
                <a:srgbClr val="0BD0D9"/>
              </a:buClr>
              <a:buNone/>
              <a:defRPr/>
            </a:pPr>
            <a:endParaRPr lang="en-US" sz="7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buClr>
                <a:srgbClr val="0BD0D9"/>
              </a:buClr>
              <a:defRPr/>
            </a:pPr>
            <a:r>
              <a:rPr kumimoji="0" lang="en-US" sz="7200" b="0"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Note</a:t>
            </a: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Federal Tax Credit is </a:t>
            </a:r>
            <a:r>
              <a:rPr kumimoji="0" lang="en-US" sz="7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not</a:t>
            </a: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available in stepparent or second parent adoptions where adoptive parent is adopting spouse’s child.</a:t>
            </a:r>
          </a:p>
          <a:p>
            <a:pPr marL="0" marR="0" lvl="0" indent="-274320" algn="just" defTabSz="914400" rtl="0" eaLnBrk="1" fontAlgn="auto" latinLnBrk="0" hangingPunct="1">
              <a:lnSpc>
                <a:spcPct val="120000"/>
              </a:lnSpc>
              <a:spcBef>
                <a:spcPts val="0"/>
              </a:spcBef>
              <a:spcAft>
                <a:spcPts val="0"/>
              </a:spcAft>
              <a:buClr>
                <a:srgbClr val="0BD0D9"/>
              </a:buClr>
              <a:buSzPct val="95000"/>
              <a:buFont typeface="Wingdings 2"/>
              <a:buChar char=""/>
              <a:tabLst/>
              <a:defRPr/>
            </a:pP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20000"/>
              </a:lnSpc>
              <a:spcBef>
                <a:spcPts val="0"/>
              </a:spcBef>
              <a:buClr>
                <a:srgbClr val="0BD0D9"/>
              </a:buClr>
              <a:defRPr/>
            </a:pPr>
            <a:endParaRPr lang="en-US" sz="6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endParaRPr lang="en-US" sz="2800" dirty="0">
              <a:effectLst/>
              <a:latin typeface="Arial" panose="020B0604020202020204" pitchFamily="34" charset="0"/>
              <a:ea typeface="Calibri" panose="020F0502020204030204" pitchFamily="34" charset="0"/>
            </a:endParaRPr>
          </a:p>
        </p:txBody>
      </p:sp>
      <p:pic>
        <p:nvPicPr>
          <p:cNvPr id="5" name="Picture 2" descr="Image result for tax credit Symbols">
            <a:extLst>
              <a:ext uri="{FF2B5EF4-FFF2-40B4-BE49-F238E27FC236}">
                <a16:creationId xmlns:a16="http://schemas.microsoft.com/office/drawing/2014/main" id="{65991AFB-A410-4D47-BACE-1868A0DBE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2346962" cy="15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82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AEA9-63BA-4A67-AA83-B65872CBEA13}"/>
              </a:ext>
            </a:extLst>
          </p:cNvPr>
          <p:cNvSpPr>
            <a:spLocks noGrp="1"/>
          </p:cNvSpPr>
          <p:nvPr>
            <p:ph type="title"/>
          </p:nvPr>
        </p:nvSpPr>
        <p:spPr>
          <a:xfrm>
            <a:off x="457200" y="867076"/>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Federal Adoption Tax Credit (Continued)</a:t>
            </a:r>
          </a:p>
        </p:txBody>
      </p:sp>
      <p:sp>
        <p:nvSpPr>
          <p:cNvPr id="3" name="Content Placeholder 2">
            <a:extLst>
              <a:ext uri="{FF2B5EF4-FFF2-40B4-BE49-F238E27FC236}">
                <a16:creationId xmlns:a16="http://schemas.microsoft.com/office/drawing/2014/main" id="{B650FB13-34EA-4F9C-895E-7C914A8EB393}"/>
              </a:ext>
            </a:extLst>
          </p:cNvPr>
          <p:cNvSpPr>
            <a:spLocks noGrp="1"/>
          </p:cNvSpPr>
          <p:nvPr>
            <p:ph idx="1"/>
          </p:nvPr>
        </p:nvSpPr>
        <p:spPr/>
        <p:txBody>
          <a:bodyPr>
            <a:normAutofit fontScale="77500" lnSpcReduction="20000"/>
          </a:bodyPr>
          <a:lstStyle/>
          <a:p>
            <a:pPr algn="l">
              <a:lnSpc>
                <a:spcPct val="120000"/>
              </a:lnSpc>
            </a:pPr>
            <a:endParaRPr lang="en-US" sz="2800" b="1" i="0" dirty="0">
              <a:solidFill>
                <a:srgbClr val="1B1B1B"/>
              </a:solidFill>
              <a:effectLst/>
              <a:latin typeface="Times New Roman" panose="02020603050405020304" pitchFamily="18" charset="0"/>
              <a:cs typeface="Times New Roman" panose="02020603050405020304" pitchFamily="18" charset="0"/>
            </a:endParaRPr>
          </a:p>
          <a:p>
            <a:pPr algn="l">
              <a:lnSpc>
                <a:spcPct val="120000"/>
              </a:lnSpc>
            </a:pPr>
            <a:r>
              <a:rPr lang="en-US" sz="2800" b="1" i="0" dirty="0">
                <a:solidFill>
                  <a:srgbClr val="1B1B1B"/>
                </a:solidFill>
                <a:effectLst/>
                <a:cs typeface="Times New Roman" panose="02020603050405020304" pitchFamily="18" charset="0"/>
              </a:rPr>
              <a:t>Qualified adoption </a:t>
            </a:r>
            <a:r>
              <a:rPr lang="en-US" sz="2800" b="1" i="0">
                <a:solidFill>
                  <a:srgbClr val="1B1B1B"/>
                </a:solidFill>
                <a:effectLst/>
                <a:cs typeface="Times New Roman" panose="02020603050405020304" pitchFamily="18" charset="0"/>
              </a:rPr>
              <a:t>expenses include</a:t>
            </a:r>
            <a:r>
              <a:rPr lang="en-US" sz="2800" b="1" i="0" dirty="0">
                <a:solidFill>
                  <a:srgbClr val="1B1B1B"/>
                </a:solidFill>
                <a:effectLst/>
                <a:cs typeface="Times New Roman" panose="02020603050405020304" pitchFamily="18" charset="0"/>
              </a:rPr>
              <a:t>: </a:t>
            </a:r>
            <a:r>
              <a:rPr lang="en-US" sz="2800" b="0" i="0" dirty="0">
                <a:solidFill>
                  <a:srgbClr val="1B1B1B"/>
                </a:solidFill>
                <a:effectLst/>
                <a:cs typeface="Times New Roman" panose="02020603050405020304" pitchFamily="18" charset="0"/>
              </a:rPr>
              <a:t>Reasonable and necessary adoption fees, court costs, travel expenses, and other expenses that are directly related to and for the principal purpose of the legal adoption of an eligible child (i.e., homestudy).</a:t>
            </a:r>
          </a:p>
          <a:p>
            <a:pPr marL="0" marR="0" indent="0" algn="just">
              <a:lnSpc>
                <a:spcPct val="120000"/>
              </a:lnSpc>
              <a:spcBef>
                <a:spcPts val="0"/>
              </a:spcBef>
              <a:spcAft>
                <a:spcPts val="0"/>
              </a:spcAft>
              <a:buNone/>
            </a:pPr>
            <a:endParaRPr lang="en-US" sz="2800" b="1" dirty="0">
              <a:effectLst/>
              <a:ea typeface="Calibri" panose="020F0502020204030204" pitchFamily="34" charset="0"/>
              <a:cs typeface="Times New Roman" panose="02020603050405020304" pitchFamily="18" charset="0"/>
            </a:endParaRPr>
          </a:p>
          <a:p>
            <a:pPr algn="just">
              <a:lnSpc>
                <a:spcPct val="120000"/>
              </a:lnSpc>
              <a:spcBef>
                <a:spcPts val="0"/>
              </a:spcBef>
            </a:pPr>
            <a:r>
              <a:rPr lang="en-US" sz="2800" b="1" dirty="0">
                <a:effectLst/>
                <a:ea typeface="Calibri" panose="020F0502020204030204" pitchFamily="34" charset="0"/>
                <a:cs typeface="Times New Roman" panose="02020603050405020304" pitchFamily="18" charset="0"/>
              </a:rPr>
              <a:t>Adoption of U.S. children that a state has determined to have special needs: </a:t>
            </a:r>
            <a:r>
              <a:rPr lang="en-US" sz="2800" dirty="0">
                <a:effectLst/>
                <a:ea typeface="Calibri" panose="020F0502020204030204" pitchFamily="34" charset="0"/>
                <a:cs typeface="Times New Roman" panose="02020603050405020304" pitchFamily="18" charset="0"/>
              </a:rPr>
              <a:t>If a state has determined that the child has special needs and qualifies for adoption assistance, th</a:t>
            </a:r>
            <a:r>
              <a:rPr lang="en-US" sz="2800" dirty="0">
                <a:ea typeface="Calibri" panose="020F0502020204030204" pitchFamily="34" charset="0"/>
                <a:cs typeface="Times New Roman" panose="02020603050405020304" pitchFamily="18" charset="0"/>
              </a:rPr>
              <a:t>e family is </a:t>
            </a:r>
            <a:r>
              <a:rPr lang="en-US" sz="2800" dirty="0">
                <a:effectLst/>
                <a:ea typeface="Calibri" panose="020F0502020204030204" pitchFamily="34" charset="0"/>
                <a:cs typeface="Times New Roman" panose="02020603050405020304" pitchFamily="18" charset="0"/>
              </a:rPr>
              <a:t> generally eligible for the maximum amount of credit in the year of finality regardless of how much they spend towards the adoption.</a:t>
            </a:r>
          </a:p>
          <a:p>
            <a:endParaRPr lang="en-US" dirty="0"/>
          </a:p>
        </p:txBody>
      </p:sp>
    </p:spTree>
    <p:extLst>
      <p:ext uri="{BB962C8B-B14F-4D97-AF65-F5344CB8AC3E}">
        <p14:creationId xmlns:p14="http://schemas.microsoft.com/office/powerpoint/2010/main" val="3858756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E648-F10F-43B8-847B-FE11988EE19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QUESTIONS AND ANSWERS</a:t>
            </a:r>
          </a:p>
        </p:txBody>
      </p:sp>
      <p:pic>
        <p:nvPicPr>
          <p:cNvPr id="1026" name="Picture 2" descr="Image result for Questions And Answers Symbols. Size: 259 x 160. Source: depositphotos.com">
            <a:extLst>
              <a:ext uri="{FF2B5EF4-FFF2-40B4-BE49-F238E27FC236}">
                <a16:creationId xmlns:a16="http://schemas.microsoft.com/office/drawing/2014/main" id="{6D873C05-0560-46AE-878D-9C41365598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9812" y="2729706"/>
            <a:ext cx="4524375"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35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Custody</a:t>
            </a:r>
          </a:p>
          <a:p>
            <a:pPr marL="0" indent="0" algn="ctr">
              <a:buNone/>
            </a:pPr>
            <a:r>
              <a:rPr lang="en-US" dirty="0">
                <a:latin typeface="Candara" panose="020E0502030303020204" pitchFamily="34" charset="0"/>
              </a:rPr>
              <a:t>§19-1-103(34.8), C.R.S. (2020)</a:t>
            </a:r>
          </a:p>
          <a:p>
            <a:pPr marL="0" indent="0" algn="ctr">
              <a:buNone/>
            </a:pPr>
            <a:r>
              <a:rPr lang="en-US" dirty="0">
                <a:latin typeface="Candara" panose="020E0502030303020204" pitchFamily="34" charset="0"/>
              </a:rPr>
              <a:t>Definition of custodial adoption</a:t>
            </a:r>
          </a:p>
          <a:p>
            <a:r>
              <a:rPr lang="en-US" dirty="0">
                <a:latin typeface="Candara" panose="020E0502030303020204" pitchFamily="34" charset="0"/>
              </a:rPr>
              <a:t>Legal Custody means </a:t>
            </a:r>
            <a:r>
              <a:rPr lang="en-US" u="sng" dirty="0">
                <a:latin typeface="Candara" panose="020E0502030303020204" pitchFamily="34" charset="0"/>
              </a:rPr>
              <a:t>court order </a:t>
            </a:r>
            <a:r>
              <a:rPr lang="en-US" dirty="0">
                <a:latin typeface="Candara" panose="020E0502030303020204" pitchFamily="34" charset="0"/>
              </a:rPr>
              <a:t>from an APR case or Guardianship case </a:t>
            </a:r>
          </a:p>
          <a:p>
            <a:pPr lvl="1"/>
            <a:r>
              <a:rPr lang="en-US" dirty="0">
                <a:latin typeface="Candara" panose="020E0502030303020204" pitchFamily="34" charset="0"/>
              </a:rPr>
              <a:t>Does not include a Power of Attorney</a:t>
            </a:r>
          </a:p>
          <a:p>
            <a:pPr lvl="1"/>
            <a:r>
              <a:rPr lang="en-US" dirty="0">
                <a:latin typeface="Candara" panose="020E0502030303020204" pitchFamily="34" charset="0"/>
              </a:rPr>
              <a:t>Does not include length of time for </a:t>
            </a:r>
            <a:r>
              <a:rPr lang="en-US" u="sng" dirty="0">
                <a:latin typeface="Candara" panose="020E0502030303020204" pitchFamily="34" charset="0"/>
              </a:rPr>
              <a:t>custody order</a:t>
            </a:r>
          </a:p>
          <a:p>
            <a:pPr marL="393192" lvl="1" indent="0">
              <a:buNone/>
            </a:pPr>
            <a:endParaRPr lang="en-US" dirty="0">
              <a:latin typeface="Candara" panose="020E0502030303020204" pitchFamily="34" charset="0"/>
            </a:endParaRPr>
          </a:p>
          <a:p>
            <a:pPr lvl="1"/>
            <a:endParaRPr lang="en-US" dirty="0">
              <a:latin typeface="Candara" panose="020E0502030303020204" pitchFamily="34" charset="0"/>
            </a:endParaRPr>
          </a:p>
        </p:txBody>
      </p:sp>
    </p:spTree>
    <p:extLst>
      <p:ext uri="{BB962C8B-B14F-4D97-AF65-F5344CB8AC3E}">
        <p14:creationId xmlns:p14="http://schemas.microsoft.com/office/powerpoint/2010/main" val="184177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Custody</a:t>
            </a:r>
          </a:p>
          <a:p>
            <a:pPr marL="0" indent="0" algn="ctr">
              <a:buNone/>
            </a:pPr>
            <a:r>
              <a:rPr lang="en-US" dirty="0">
                <a:latin typeface="Candara" panose="020E0502030303020204" pitchFamily="34" charset="0"/>
              </a:rPr>
              <a:t>§19-1-103(34.8), C.R.S. (2020)</a:t>
            </a:r>
          </a:p>
          <a:p>
            <a:pPr marL="0" indent="0" algn="ctr">
              <a:buNone/>
            </a:pPr>
            <a:r>
              <a:rPr lang="en-US" dirty="0">
                <a:latin typeface="Candara" panose="020E0502030303020204" pitchFamily="34" charset="0"/>
              </a:rPr>
              <a:t>Definition of custodial adoption</a:t>
            </a:r>
          </a:p>
          <a:p>
            <a:pPr marL="0" indent="0" algn="ctr">
              <a:buNone/>
            </a:pPr>
            <a:endParaRPr lang="en-US" dirty="0">
              <a:latin typeface="Candara" panose="020E0502030303020204" pitchFamily="34" charset="0"/>
            </a:endParaRPr>
          </a:p>
          <a:p>
            <a:r>
              <a:rPr lang="en-US" u="sng" dirty="0">
                <a:latin typeface="Candara" panose="020E0502030303020204" pitchFamily="34" charset="0"/>
              </a:rPr>
              <a:t>Physical Custody</a:t>
            </a:r>
            <a:r>
              <a:rPr lang="en-US" dirty="0">
                <a:latin typeface="Candara" panose="020E0502030303020204" pitchFamily="34" charset="0"/>
              </a:rPr>
              <a:t> must be for at least one year </a:t>
            </a:r>
          </a:p>
          <a:p>
            <a:pPr marL="0" indent="0">
              <a:buNone/>
            </a:pPr>
            <a:endParaRPr lang="en-US" dirty="0">
              <a:latin typeface="Candara" panose="020E0502030303020204" pitchFamily="34" charset="0"/>
            </a:endParaRPr>
          </a:p>
          <a:p>
            <a:pPr lvl="1"/>
            <a:r>
              <a:rPr lang="en-US" dirty="0">
                <a:latin typeface="Candara" panose="020E0502030303020204" pitchFamily="34" charset="0"/>
              </a:rPr>
              <a:t>And specifies that adoption must also include spouse</a:t>
            </a:r>
          </a:p>
        </p:txBody>
      </p:sp>
    </p:spTree>
    <p:extLst>
      <p:ext uri="{BB962C8B-B14F-4D97-AF65-F5344CB8AC3E}">
        <p14:creationId xmlns:p14="http://schemas.microsoft.com/office/powerpoint/2010/main" val="244851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Custody</a:t>
            </a:r>
          </a:p>
          <a:p>
            <a:pPr marL="0" indent="0" algn="ctr">
              <a:buNone/>
            </a:pPr>
            <a:r>
              <a:rPr lang="en-US" dirty="0">
                <a:latin typeface="Candara" panose="020E0502030303020204" pitchFamily="34" charset="0"/>
              </a:rPr>
              <a:t>§19-1-103(34.8), C.R.S. (2020)</a:t>
            </a:r>
          </a:p>
          <a:p>
            <a:pPr marL="0" indent="0" algn="ctr">
              <a:buNone/>
            </a:pPr>
            <a:r>
              <a:rPr lang="en-US" dirty="0">
                <a:latin typeface="Candara" panose="020E0502030303020204" pitchFamily="34" charset="0"/>
              </a:rPr>
              <a:t>Definition of custodial adoption</a:t>
            </a:r>
          </a:p>
          <a:p>
            <a:r>
              <a:rPr lang="en-US" dirty="0">
                <a:latin typeface="Candara" panose="020E0502030303020204" pitchFamily="34" charset="0"/>
              </a:rPr>
              <a:t>Legal Custody means </a:t>
            </a:r>
            <a:r>
              <a:rPr lang="en-US" u="sng" dirty="0">
                <a:latin typeface="Candara" panose="020E0502030303020204" pitchFamily="34" charset="0"/>
              </a:rPr>
              <a:t>court order </a:t>
            </a:r>
            <a:r>
              <a:rPr lang="en-US" dirty="0">
                <a:latin typeface="Candara" panose="020E0502030303020204" pitchFamily="34" charset="0"/>
              </a:rPr>
              <a:t>from an APR case or Guardianship case </a:t>
            </a:r>
          </a:p>
          <a:p>
            <a:pPr lvl="1"/>
            <a:r>
              <a:rPr lang="en-US" dirty="0">
                <a:latin typeface="Candara" panose="020E0502030303020204" pitchFamily="34" charset="0"/>
              </a:rPr>
              <a:t>Does not include a Power of Attorney</a:t>
            </a:r>
          </a:p>
          <a:p>
            <a:pPr lvl="1"/>
            <a:endParaRPr lang="en-US" dirty="0">
              <a:latin typeface="Candara" panose="020E0502030303020204" pitchFamily="34" charset="0"/>
            </a:endParaRPr>
          </a:p>
        </p:txBody>
      </p:sp>
    </p:spTree>
    <p:extLst>
      <p:ext uri="{BB962C8B-B14F-4D97-AF65-F5344CB8AC3E}">
        <p14:creationId xmlns:p14="http://schemas.microsoft.com/office/powerpoint/2010/main" val="348241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Best Interest</a:t>
            </a:r>
          </a:p>
          <a:p>
            <a:pPr marL="0" indent="0" algn="ctr">
              <a:buNone/>
            </a:pPr>
            <a:r>
              <a:rPr lang="en-US" dirty="0">
                <a:latin typeface="Candara" panose="020E0502030303020204" pitchFamily="34" charset="0"/>
              </a:rPr>
              <a:t>§19-5-210(2)(d), C.R.S. (2020)</a:t>
            </a:r>
          </a:p>
          <a:p>
            <a:pPr lvl="1"/>
            <a:r>
              <a:rPr lang="en-US" dirty="0">
                <a:latin typeface="Candara" panose="020E0502030303020204" pitchFamily="34" charset="0"/>
              </a:rPr>
              <a:t>Required finding for the court </a:t>
            </a:r>
          </a:p>
          <a:p>
            <a:pPr marL="393192" lvl="1" indent="0">
              <a:buNone/>
            </a:pPr>
            <a:endParaRPr lang="en-US" dirty="0">
              <a:latin typeface="Candara" panose="020E0502030303020204" pitchFamily="34" charset="0"/>
            </a:endParaRPr>
          </a:p>
          <a:p>
            <a:pPr lvl="1"/>
            <a:r>
              <a:rPr lang="en-US" dirty="0">
                <a:latin typeface="Candara" panose="020E0502030303020204" pitchFamily="34" charset="0"/>
              </a:rPr>
              <a:t> </a:t>
            </a:r>
            <a:r>
              <a:rPr lang="en-US" sz="1800" dirty="0">
                <a:effectLst/>
                <a:latin typeface="Times New Roman" panose="02020603050405020304" pitchFamily="18" charset="0"/>
                <a:ea typeface="Calibri" panose="020F0502020204030204" pitchFamily="34" charset="0"/>
              </a:rPr>
              <a:t>In considering best interest, “the court may consider, among other factors, family stability, the present and future effects of adoption, including the detrimental effects of termination, the child’s emotional ties to and interactions with the contestants, the adjustment of the child to the living situation, the child’s age, and the mental and physical health of the parties.”  </a:t>
            </a:r>
            <a:r>
              <a:rPr lang="en-US" sz="1800" u="sng" dirty="0">
                <a:effectLst/>
                <a:latin typeface="Times New Roman" panose="02020603050405020304" pitchFamily="18" charset="0"/>
                <a:ea typeface="Times New Roman" panose="02020603050405020304" pitchFamily="18" charset="0"/>
              </a:rPr>
              <a:t>In the Petition of G.D.</a:t>
            </a:r>
            <a:r>
              <a:rPr lang="en-US" sz="1800" dirty="0">
                <a:effectLst/>
                <a:latin typeface="Times New Roman" panose="02020603050405020304" pitchFamily="18" charset="0"/>
                <a:ea typeface="Times New Roman" panose="02020603050405020304" pitchFamily="18" charset="0"/>
              </a:rPr>
              <a:t>, 775 P.2d 90 (Colo. App. 1989)</a:t>
            </a:r>
            <a:endParaRPr lang="en-US" dirty="0">
              <a:latin typeface="Candara" panose="020E0502030303020204" pitchFamily="34" charset="0"/>
            </a:endParaRPr>
          </a:p>
        </p:txBody>
      </p:sp>
    </p:spTree>
    <p:extLst>
      <p:ext uri="{BB962C8B-B14F-4D97-AF65-F5344CB8AC3E}">
        <p14:creationId xmlns:p14="http://schemas.microsoft.com/office/powerpoint/2010/main" val="402090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Best Interest</a:t>
            </a:r>
          </a:p>
          <a:p>
            <a:pPr marL="0" indent="0" algn="ctr">
              <a:buNone/>
            </a:pPr>
            <a:r>
              <a:rPr lang="en-US" dirty="0">
                <a:latin typeface="Candara" panose="020E0502030303020204" pitchFamily="34" charset="0"/>
              </a:rPr>
              <a:t>§19-5-210(2)(d), C.R.S. (2020)</a:t>
            </a:r>
          </a:p>
          <a:p>
            <a:pPr marL="0" indent="0" algn="ctr">
              <a:buNone/>
            </a:pPr>
            <a:endParaRPr lang="en-US" dirty="0">
              <a:latin typeface="Candara" panose="020E0502030303020204" pitchFamily="34" charset="0"/>
            </a:endParaRPr>
          </a:p>
          <a:p>
            <a:r>
              <a:rPr lang="en-US" dirty="0">
                <a:latin typeface="Candara" panose="020E0502030303020204" pitchFamily="34" charset="0"/>
              </a:rPr>
              <a:t>If child is over twelve, the child’s consent is required.  §19-5-203, (2), C.R.S. (2020)</a:t>
            </a:r>
          </a:p>
          <a:p>
            <a:r>
              <a:rPr lang="en-US" dirty="0">
                <a:latin typeface="Candara" panose="020E0502030303020204" pitchFamily="34" charset="0"/>
              </a:rPr>
              <a:t>Participation of the child, particularly if over twelve. §19-5-210(5), C.R.S. (2020)</a:t>
            </a:r>
          </a:p>
          <a:p>
            <a:pPr marL="0" indent="0">
              <a:buNone/>
            </a:pPr>
            <a:r>
              <a:rPr lang="en-US" dirty="0">
                <a:latin typeface="Candara" panose="020E0502030303020204" pitchFamily="34" charset="0"/>
              </a:rPr>
              <a:t>	</a:t>
            </a:r>
          </a:p>
        </p:txBody>
      </p:sp>
    </p:spTree>
    <p:extLst>
      <p:ext uri="{BB962C8B-B14F-4D97-AF65-F5344CB8AC3E}">
        <p14:creationId xmlns:p14="http://schemas.microsoft.com/office/powerpoint/2010/main" val="218217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CUSTODIAL ADOPTION: ELEMENTS AND CASELAW</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b="1" u="sng" dirty="0">
                <a:latin typeface="Candara" panose="020E0502030303020204" pitchFamily="34" charset="0"/>
              </a:rPr>
              <a:t>Best Interest</a:t>
            </a:r>
          </a:p>
          <a:p>
            <a:pPr marL="0" indent="0" algn="ctr">
              <a:buNone/>
            </a:pPr>
            <a:r>
              <a:rPr lang="en-US" dirty="0">
                <a:latin typeface="Candara" panose="020E0502030303020204" pitchFamily="34" charset="0"/>
              </a:rPr>
              <a:t>§19-5-210(2)(d), C.R.S. (2020)</a:t>
            </a:r>
          </a:p>
          <a:p>
            <a:pPr marL="0" indent="0" algn="ctr">
              <a:buNone/>
            </a:pPr>
            <a:endParaRPr lang="en-US" dirty="0">
              <a:latin typeface="Candara" panose="020E0502030303020204" pitchFamily="34" charset="0"/>
            </a:endParaRPr>
          </a:p>
          <a:p>
            <a:r>
              <a:rPr lang="en-US" dirty="0">
                <a:latin typeface="Candara" panose="020E0502030303020204" pitchFamily="34" charset="0"/>
              </a:rPr>
              <a:t>Issues of siblings, particularly if not being adopted </a:t>
            </a:r>
          </a:p>
          <a:p>
            <a:pPr lvl="1"/>
            <a:r>
              <a:rPr lang="en-US" dirty="0">
                <a:latin typeface="Candara" panose="020E0502030303020204" pitchFamily="34" charset="0"/>
              </a:rPr>
              <a:t>§19-5-210(7), C.R.S. (2020) (encouragement of contact)</a:t>
            </a:r>
          </a:p>
          <a:p>
            <a:pPr lvl="1"/>
            <a:r>
              <a:rPr lang="en-US" dirty="0">
                <a:latin typeface="Candara" panose="020E0502030303020204" pitchFamily="34" charset="0"/>
              </a:rPr>
              <a:t>Changes/Trends in Juvenile Law Regarding Sibling Placement and Continued Connection </a:t>
            </a:r>
          </a:p>
          <a:p>
            <a:pPr lvl="2"/>
            <a:r>
              <a:rPr lang="en-US" dirty="0">
                <a:latin typeface="Candara" panose="020E0502030303020204" pitchFamily="34" charset="0"/>
              </a:rPr>
              <a:t>Pending Post Adoption Contact Agreement (PACA) Legislation</a:t>
            </a:r>
          </a:p>
          <a:p>
            <a:pPr lvl="1"/>
            <a:endParaRPr lang="en-US" dirty="0">
              <a:latin typeface="Candara" panose="020E0502030303020204" pitchFamily="34" charset="0"/>
            </a:endParaRPr>
          </a:p>
        </p:txBody>
      </p:sp>
    </p:spTree>
    <p:extLst>
      <p:ext uri="{BB962C8B-B14F-4D97-AF65-F5344CB8AC3E}">
        <p14:creationId xmlns:p14="http://schemas.microsoft.com/office/powerpoint/2010/main" val="718665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2354</TotalTime>
  <Words>3952</Words>
  <Application>Microsoft Office PowerPoint</Application>
  <PresentationFormat>On-screen Show (4:3)</PresentationFormat>
  <Paragraphs>358</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Cambria</vt:lpstr>
      <vt:lpstr>Candara</vt:lpstr>
      <vt:lpstr>Constantia</vt:lpstr>
      <vt:lpstr>Symbol</vt:lpstr>
      <vt:lpstr>Times New Roman</vt:lpstr>
      <vt:lpstr>Wingdings 2</vt:lpstr>
      <vt:lpstr>Flow</vt:lpstr>
      <vt:lpstr>Private Adoption: Navigating Issues and Avoiding Pitfalls </vt:lpstr>
      <vt:lpstr>Hypothetical Interstate  Adoption Case</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CUSTODIAL ADOPTION: ELEMENTS AND CASELAW</vt:lpstr>
      <vt:lpstr>UCCJEA JURISDICTION Uniform Child Custody Jurisdiction and Enforcement Act</vt:lpstr>
      <vt:lpstr>UCCJEA JURISDICTION (Continued)</vt:lpstr>
      <vt:lpstr>UCCJEA JURISDICTION (Continued)</vt:lpstr>
      <vt:lpstr>ELIGIBILITY TO ADOPT</vt:lpstr>
      <vt:lpstr>Eligibility to Adopt (Continued)</vt:lpstr>
      <vt:lpstr>INDIAN CHILD WELFARE ACT</vt:lpstr>
      <vt:lpstr>INDIAN CHILD WELFARE ACT</vt:lpstr>
      <vt:lpstr>INDIAN CHILD WELFARE ACT</vt:lpstr>
      <vt:lpstr>INDIAN CHILD WELFARE ACT</vt:lpstr>
      <vt:lpstr>INDIAN CHILD WELFARE ACT</vt:lpstr>
      <vt:lpstr>INDIAN CHILD WELFARE ACT</vt:lpstr>
      <vt:lpstr>ADOPTION ASSISTANCE </vt:lpstr>
      <vt:lpstr>Adoption Assistance:  Eligibility and Application</vt:lpstr>
      <vt:lpstr>General Considerations Regarding Adoption Assistance</vt:lpstr>
      <vt:lpstr>Benefits Available</vt:lpstr>
      <vt:lpstr>FEDERAL ADOPTION TAX CREDIT </vt:lpstr>
      <vt:lpstr>Federal Adoption Tax Credit (Continued)</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Gay and Lesbian Couples Build Their Family</dc:title>
  <dc:creator>Seth Grob</dc:creator>
  <cp:lastModifiedBy>Seth Grob</cp:lastModifiedBy>
  <cp:revision>290</cp:revision>
  <cp:lastPrinted>2021-04-13T18:39:40Z</cp:lastPrinted>
  <dcterms:created xsi:type="dcterms:W3CDTF">2012-12-17T18:29:49Z</dcterms:created>
  <dcterms:modified xsi:type="dcterms:W3CDTF">2021-04-13T20:03:54Z</dcterms:modified>
</cp:coreProperties>
</file>